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6" r:id="rId2"/>
    <p:sldId id="369" r:id="rId3"/>
    <p:sldId id="357" r:id="rId4"/>
    <p:sldId id="358" r:id="rId5"/>
    <p:sldId id="328" r:id="rId6"/>
    <p:sldId id="366" r:id="rId7"/>
    <p:sldId id="367" r:id="rId8"/>
    <p:sldId id="365" r:id="rId9"/>
    <p:sldId id="346" r:id="rId10"/>
    <p:sldId id="347" r:id="rId11"/>
    <p:sldId id="348" r:id="rId12"/>
    <p:sldId id="368" r:id="rId13"/>
    <p:sldId id="349" r:id="rId14"/>
    <p:sldId id="353" r:id="rId15"/>
    <p:sldId id="363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888"/>
    <a:srgbClr val="B2CCE0"/>
    <a:srgbClr val="E14718"/>
    <a:srgbClr val="009AAB"/>
    <a:srgbClr val="5632AB"/>
    <a:srgbClr val="B41558"/>
    <a:srgbClr val="3B923F"/>
    <a:srgbClr val="03A4EF"/>
    <a:srgbClr val="025588"/>
    <a:srgbClr val="76B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129" autoAdjust="0"/>
  </p:normalViewPr>
  <p:slideViewPr>
    <p:cSldViewPr>
      <p:cViewPr varScale="1">
        <p:scale>
          <a:sx n="64" d="100"/>
          <a:sy n="64" d="100"/>
        </p:scale>
        <p:origin x="1287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610" y="45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en\Desktop\Sarajevo\Twinning\TwinningStatistics_copy_L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en\Desktop\Sarajevo\Twinning\TwinningStatistics_copy_L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en\Desktop\Sarajevo\Twinning\TwinningStatistics_copy_L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Call -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Twinnings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funded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N=14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</c:rich>
      </c:tx>
      <c:layout>
        <c:manualLayout>
          <c:xMode val="edge"/>
          <c:yMode val="edge"/>
          <c:x val="0.32172222222222224"/>
          <c:y val="6.0185185185185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1111220472440843E-2"/>
                  <c:y val="3.7037037037037014E-2"/>
                </c:manualLayout>
              </c:layout>
              <c:tx>
                <c:rich>
                  <a:bodyPr/>
                  <a:lstStyle/>
                  <a:p>
                    <a:fld id="{F77DC928-342F-4BFD-A5D5-4FA40A1A6F7E}" type="CATEGORYNAME">
                      <a:rPr lang="en-US" sz="1050" b="1"/>
                      <a:pPr/>
                      <a:t>[RUBRIKENNAME]</a:t>
                    </a:fld>
                    <a:r>
                      <a:rPr lang="en-US" baseline="0"/>
                      <a:t>
</a:t>
                    </a:r>
                    <a:fld id="{DBD93D63-C8A2-4742-8864-A82A7E0A467C}" type="PERCENTAGE">
                      <a:rPr lang="en-US" baseline="0"/>
                      <a:pPr/>
                      <a:t>[PROZENTSATZ]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04177602799645"/>
                      <c:h val="0.2428011081948089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6111111111111108E-2"/>
                  <c:y val="-7.4074074074074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444455380577417"/>
                  <c:y val="-3.70370370370370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44444444444443"/>
                      <c:h val="0.1919444444444444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7222222222222235E-2"/>
                  <c:y val="1.8518518518518476E-2"/>
                </c:manualLayout>
              </c:layout>
              <c:tx>
                <c:rich>
                  <a:bodyPr/>
                  <a:lstStyle/>
                  <a:p>
                    <a:fld id="{45ADF63D-E1C4-41FA-B026-DAF9333323CD}" type="CATEGORYNAME">
                      <a:rPr lang="en-US" sz="105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pPr/>
                      <a:t>[RUBRIKENNAME]</a:t>
                    </a:fld>
                    <a:r>
                      <a:rPr lang="en-US" baseline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
</a:t>
                    </a:r>
                    <a:fld id="{C55DD800-96D8-40E3-911C-05B7AE90EF04}" type="PERCENTAGE">
                      <a:rPr lang="en-US" baseline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pPr/>
                      <a:t>[PROZENTSATZ]</a:t>
                    </a:fld>
                    <a:endParaRPr lang="en-US" baseline="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'Twinning Types'!$C$2:$C$5</c:f>
              <c:strCache>
                <c:ptCount val="4"/>
                <c:pt idx="0">
                  <c:v>Knowledge exchange and training</c:v>
                </c:pt>
                <c:pt idx="1">
                  <c:v>Adaptation</c:v>
                </c:pt>
                <c:pt idx="2">
                  <c:v>Partial adoption</c:v>
                </c:pt>
                <c:pt idx="3">
                  <c:v>Full adoption / acquisition</c:v>
                </c:pt>
              </c:strCache>
            </c:strRef>
          </c:cat>
          <c:val>
            <c:numRef>
              <c:f>'Twinning Types'!$D$2:$D$5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Participating organisations </a:t>
            </a:r>
            <a:r>
              <a:rPr lang="en-GB" b="1" baseline="0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(N=67)</a:t>
            </a:r>
            <a:endParaRPr lang="en-GB" b="1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c:rich>
      </c:tx>
      <c:layout>
        <c:manualLayout>
          <c:xMode val="edge"/>
          <c:yMode val="edge"/>
          <c:x val="0.22059011373578302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4.166666666666666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00000000000001E-2"/>
                  <c:y val="-4.629629629629629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555555555555454E-2"/>
                  <c:y val="-5.55555555555555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7222222222222224E-2"/>
                  <c:y val="-3.70370370370370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166666666666666E-2"/>
                  <c:y val="-9.259259259259258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"/>
                  <c:y val="2.31481481481481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7777777777777682E-2"/>
                  <c:y val="9.259259259259258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833333333333323E-2"/>
                  <c:y val="-2.31481481481482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4999999999999997E-2"/>
                  <c:y val="3.240740740740732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4.4444444444444446E-2"/>
                  <c:y val="0.1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6111111111111108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7.4999999999999956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5.0925337632079971E-17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10555555555555556"/>
                  <c:y val="-7.87037037037037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6.9444444444444448E-2"/>
                  <c:y val="-9.25925925925926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0.05"/>
                  <c:y val="-9.25925925925925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5.8333333333333334E-2"/>
                  <c:y val="-1.38888888888888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0.1388888888888889"/>
                  <c:y val="2.31481481481481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Countries!$G$2:$G$19</c:f>
              <c:strCache>
                <c:ptCount val="18"/>
                <c:pt idx="0">
                  <c:v>Belgium</c:v>
                </c:pt>
                <c:pt idx="1">
                  <c:v>Croatia</c:v>
                </c:pt>
                <c:pt idx="2">
                  <c:v>Cyprus</c:v>
                </c:pt>
                <c:pt idx="3">
                  <c:v>Denmark</c:v>
                </c:pt>
                <c:pt idx="4">
                  <c:v>Estonia</c:v>
                </c:pt>
                <c:pt idx="5">
                  <c:v>Finland</c:v>
                </c:pt>
                <c:pt idx="6">
                  <c:v>France</c:v>
                </c:pt>
                <c:pt idx="7">
                  <c:v>Germany</c:v>
                </c:pt>
                <c:pt idx="8">
                  <c:v>Greece</c:v>
                </c:pt>
                <c:pt idx="9">
                  <c:v>Ireland</c:v>
                </c:pt>
                <c:pt idx="10">
                  <c:v>Italy</c:v>
                </c:pt>
                <c:pt idx="11">
                  <c:v>Lithuania</c:v>
                </c:pt>
                <c:pt idx="12">
                  <c:v>Netherland</c:v>
                </c:pt>
                <c:pt idx="13">
                  <c:v>Poland</c:v>
                </c:pt>
                <c:pt idx="14">
                  <c:v>Portugal</c:v>
                </c:pt>
                <c:pt idx="15">
                  <c:v>Slovenia</c:v>
                </c:pt>
                <c:pt idx="16">
                  <c:v>Spain</c:v>
                </c:pt>
                <c:pt idx="17">
                  <c:v>UK</c:v>
                </c:pt>
              </c:strCache>
            </c:strRef>
          </c:cat>
          <c:val>
            <c:numRef>
              <c:f>Countries!$H$2:$H$19</c:f>
              <c:numCache>
                <c:formatCode>General</c:formatCode>
                <c:ptCount val="18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5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13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9</c:v>
                </c:pt>
                <c:pt idx="15">
                  <c:v>1</c:v>
                </c:pt>
                <c:pt idx="16">
                  <c:v>14</c:v>
                </c:pt>
                <c:pt idx="1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Participating organisations‘ roles (N=67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Countries!$A$22:$A$23</c:f>
              <c:strCache>
                <c:ptCount val="2"/>
                <c:pt idx="0">
                  <c:v>Originators</c:v>
                </c:pt>
                <c:pt idx="1">
                  <c:v>Adopters</c:v>
                </c:pt>
              </c:strCache>
            </c:strRef>
          </c:cat>
          <c:val>
            <c:numRef>
              <c:f>Countries!$B$22:$B$23</c:f>
              <c:numCache>
                <c:formatCode>General</c:formatCode>
                <c:ptCount val="2"/>
                <c:pt idx="0">
                  <c:v>22</c:v>
                </c:pt>
                <c:pt idx="1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44582-8C54-4869-AD6E-A13AEDA4766C}" type="datetimeFigureOut">
              <a:rPr lang="de-DE" smtClean="0"/>
              <a:pPr/>
              <a:t>22.10.2019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8FAE1-6289-465F-A208-48F2831140C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71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95921-6526-4218-8363-F00866F49B20}" type="datetimeFigureOut">
              <a:rPr lang="de-DE" smtClean="0"/>
              <a:pPr/>
              <a:t>22.10.2019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2BFD1-FC59-4E12-9010-C305F49C73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77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2BFD1-FC59-4E12-9010-C305F49C73D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846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2BFD1-FC59-4E12-9010-C305F49C73D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119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2BFD1-FC59-4E12-9010-C305F49C73D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190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2BFD1-FC59-4E12-9010-C305F49C73DC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504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2BFD1-FC59-4E12-9010-C305F49C73D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559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2BFD1-FC59-4E12-9010-C305F49C73D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976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2BFD1-FC59-4E12-9010-C305F49C73DC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906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2BFD1-FC59-4E12-9010-C305F49C73D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105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2018 Communication on enabling digital </a:t>
            </a:r>
            <a:r>
              <a:rPr lang="en-US" sz="1600" dirty="0"/>
              <a:t>transformation of health and </a:t>
            </a:r>
            <a:r>
              <a:rPr lang="en-US" sz="1600" dirty="0" smtClean="0"/>
              <a:t> care </a:t>
            </a:r>
            <a:r>
              <a:rPr lang="en-US" sz="1600" dirty="0"/>
              <a:t>in the Digital Single Market </a:t>
            </a:r>
            <a:r>
              <a:rPr lang="en-US" sz="1600" dirty="0" smtClean="0"/>
              <a:t>(DTHC</a:t>
            </a:r>
            <a:r>
              <a:rPr lang="en-US" sz="1600" dirty="0"/>
              <a:t>)</a:t>
            </a:r>
            <a:r>
              <a:rPr lang="en-US" sz="1600" dirty="0" smtClean="0"/>
              <a:t> priorities: 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empowering citizens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building </a:t>
            </a:r>
            <a:r>
              <a:rPr lang="en-US" sz="1600" dirty="0"/>
              <a:t>a healthier </a:t>
            </a:r>
            <a:r>
              <a:rPr lang="en-US" sz="1600" dirty="0" smtClean="0"/>
              <a:t>society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Multi-pronged DHE approach: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Support to large </a:t>
            </a:r>
            <a:r>
              <a:rPr lang="en-US" sz="1600" dirty="0"/>
              <a:t>scale deployment of digital </a:t>
            </a:r>
            <a:r>
              <a:rPr lang="en-US" sz="1600" dirty="0" smtClean="0"/>
              <a:t>solutions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Support </a:t>
            </a:r>
            <a:r>
              <a:rPr lang="en-US" sz="1600" dirty="0" smtClean="0"/>
              <a:t>to collaboration </a:t>
            </a:r>
            <a:r>
              <a:rPr lang="en-US" sz="1600" dirty="0"/>
              <a:t>in multi-stakeholder </a:t>
            </a:r>
            <a:r>
              <a:rPr lang="en-US" sz="1600" dirty="0" smtClean="0"/>
              <a:t>communities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Facilitated by analyses of cross-cutting themes &amp; mutual flow of information &amp; knowledge gained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All feeds into common VISION development work strand yielding tangible outputs (executable recommendations)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2BFD1-FC59-4E12-9010-C305F49C73D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25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2BFD1-FC59-4E12-9010-C305F49C73D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195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2BFD1-FC59-4E12-9010-C305F49C73D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737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2BFD1-FC59-4E12-9010-C305F49C73D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667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2BFD1-FC59-4E12-9010-C305F49C73D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535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2BFD1-FC59-4E12-9010-C305F49C73D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110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2BFD1-FC59-4E12-9010-C305F49C73D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67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Calls\C_5794\Working_docs\Grafik\DHE_Logo_Transparent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0826" y="678448"/>
            <a:ext cx="3299662" cy="177087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823071"/>
            <a:ext cx="9144000" cy="1470025"/>
          </a:xfrm>
          <a:solidFill>
            <a:srgbClr val="EDF2F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de-DE" sz="3600" b="1" kern="1200" smtClean="0">
                <a:solidFill>
                  <a:srgbClr val="1D599C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582869"/>
            <a:ext cx="6400800" cy="646331"/>
          </a:xfrm>
          <a:noFill/>
        </p:spPr>
        <p:txBody>
          <a:bodyPr wrap="square" rtlCol="0">
            <a:spAutoFit/>
          </a:bodyPr>
          <a:lstStyle>
            <a:lvl1pPr marL="0" indent="0" algn="ctr" defTabSz="914400" rtl="0" eaLnBrk="1" latinLnBrk="0" hangingPunct="1">
              <a:buNone/>
              <a:defRPr lang="de-DE" sz="1800" kern="1200" dirty="0" smtClean="0">
                <a:solidFill>
                  <a:srgbClr val="0069B4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162472" cy="365125"/>
          </a:xfrm>
        </p:spPr>
        <p:txBody>
          <a:bodyPr/>
          <a:lstStyle>
            <a:lvl1pPr>
              <a:defRPr>
                <a:solidFill>
                  <a:srgbClr val="0069B4"/>
                </a:solidFill>
              </a:defRPr>
            </a:lvl1pPr>
          </a:lstStyle>
          <a:p>
            <a:r>
              <a:rPr lang="de-DE" smtClean="0"/>
              <a:t>16.01.2019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91680" y="6356350"/>
            <a:ext cx="5832648" cy="365125"/>
          </a:xfrm>
        </p:spPr>
        <p:txBody>
          <a:bodyPr/>
          <a:lstStyle>
            <a:lvl1pPr>
              <a:defRPr>
                <a:solidFill>
                  <a:srgbClr val="0069B4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336" y="6356350"/>
            <a:ext cx="10904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AF34C2-4083-4CC0-97B4-400ADDA9603F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 userDrawn="1"/>
        </p:nvSpPr>
        <p:spPr>
          <a:xfrm>
            <a:off x="8529164" y="6388823"/>
            <a:ext cx="396000" cy="396000"/>
          </a:xfrm>
          <a:prstGeom prst="ellipse">
            <a:avLst/>
          </a:prstGeom>
          <a:solidFill>
            <a:srgbClr val="02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573416" cy="648072"/>
          </a:xfrm>
          <a:solidFill>
            <a:srgbClr val="EDF2F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200" kern="1200" dirty="0" smtClean="0">
                <a:solidFill>
                  <a:srgbClr val="1D599C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112568"/>
          </a:xfrm>
        </p:spPr>
        <p:txBody>
          <a:bodyPr anchor="t" anchorCtr="0"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rgbClr val="1D599C"/>
              </a:buClr>
              <a:buFont typeface="Arial" pitchFamily="34" charset="0"/>
              <a:buChar char="►"/>
              <a:defRPr sz="220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Clr>
                <a:srgbClr val="1D599C"/>
              </a:buClr>
              <a:buFont typeface="Wingdings 3" pitchFamily="18" charset="2"/>
              <a:buChar char="w"/>
              <a:defRPr sz="180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2pPr>
            <a:lvl3pPr>
              <a:spcBef>
                <a:spcPts val="0"/>
              </a:spcBef>
              <a:spcAft>
                <a:spcPts val="600"/>
              </a:spcAft>
              <a:buClr>
                <a:srgbClr val="1D599C"/>
              </a:buClr>
              <a:defRPr sz="160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3pPr>
            <a:lvl4pPr>
              <a:spcBef>
                <a:spcPts val="0"/>
              </a:spcBef>
              <a:spcAft>
                <a:spcPts val="600"/>
              </a:spcAft>
              <a:buClr>
                <a:srgbClr val="1D599C"/>
              </a:buClr>
              <a:defRPr sz="160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4pPr>
            <a:lvl5pPr>
              <a:spcBef>
                <a:spcPts val="0"/>
              </a:spcBef>
              <a:spcAft>
                <a:spcPts val="600"/>
              </a:spcAft>
              <a:buClr>
                <a:srgbClr val="1D599C"/>
              </a:buClr>
              <a:defRPr sz="160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5pPr>
          </a:lstStyle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241176" y="6409149"/>
            <a:ext cx="1162472" cy="365125"/>
          </a:xfrm>
        </p:spPr>
        <p:txBody>
          <a:bodyPr/>
          <a:lstStyle>
            <a:lvl1pPr>
              <a:defRPr>
                <a:solidFill>
                  <a:srgbClr val="0069B4"/>
                </a:solidFill>
              </a:defRPr>
            </a:lvl1pPr>
          </a:lstStyle>
          <a:p>
            <a:r>
              <a:rPr lang="de-DE" dirty="0" smtClean="0"/>
              <a:t>22.10.2019</a:t>
            </a:r>
            <a:endParaRPr lang="en-GB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47664" y="6409149"/>
            <a:ext cx="6120680" cy="365125"/>
          </a:xfrm>
        </p:spPr>
        <p:txBody>
          <a:bodyPr/>
          <a:lstStyle>
            <a:lvl1pPr>
              <a:defRPr>
                <a:solidFill>
                  <a:srgbClr val="0069B4"/>
                </a:solidFill>
              </a:defRPr>
            </a:lvl1pPr>
          </a:lstStyle>
          <a:p>
            <a:r>
              <a:rPr lang="en-GB" dirty="0" smtClean="0"/>
              <a:t>Dissemination event on results of the EU Health Programme, Sarajevo</a:t>
            </a:r>
            <a:endParaRPr lang="en-GB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47429" y="6409149"/>
            <a:ext cx="367535" cy="365125"/>
          </a:xfr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22AF34C2-4083-4CC0-97B4-400ADDA9603F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2" name="Picture 2" descr="S:\Calls\C_5794\Working_docs\Grafik\DHE_Logo_Transparent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6633"/>
            <a:ext cx="1475894" cy="792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bg>
      <p:bgPr>
        <a:solidFill>
          <a:srgbClr val="DFE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11"/>
          <p:cNvSpPr/>
          <p:nvPr userDrawn="1"/>
        </p:nvSpPr>
        <p:spPr>
          <a:xfrm rot="5400000">
            <a:off x="-409836" y="4557042"/>
            <a:ext cx="1674590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rgbClr val="02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Freeform: Shape 13"/>
          <p:cNvSpPr/>
          <p:nvPr userDrawn="1"/>
        </p:nvSpPr>
        <p:spPr>
          <a:xfrm rot="10800000" flipV="1">
            <a:off x="0" y="5213254"/>
            <a:ext cx="2810666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Freihandform 26"/>
          <p:cNvSpPr/>
          <p:nvPr userDrawn="1"/>
        </p:nvSpPr>
        <p:spPr>
          <a:xfrm>
            <a:off x="-3710" y="-6096"/>
            <a:ext cx="5865429" cy="4723372"/>
          </a:xfrm>
          <a:custGeom>
            <a:avLst/>
            <a:gdLst>
              <a:gd name="connsiteX0" fmla="*/ 0 w 5857840"/>
              <a:gd name="connsiteY0" fmla="*/ 0 h 4720932"/>
              <a:gd name="connsiteX1" fmla="*/ 5857840 w 5857840"/>
              <a:gd name="connsiteY1" fmla="*/ 0 h 4720932"/>
              <a:gd name="connsiteX2" fmla="*/ 5857840 w 5857840"/>
              <a:gd name="connsiteY2" fmla="*/ 4720932 h 4720932"/>
              <a:gd name="connsiteX3" fmla="*/ 0 w 5857840"/>
              <a:gd name="connsiteY3" fmla="*/ 4720932 h 4720932"/>
              <a:gd name="connsiteX4" fmla="*/ 0 w 5857840"/>
              <a:gd name="connsiteY4" fmla="*/ 0 h 4720932"/>
              <a:gd name="connsiteX0" fmla="*/ 4480 w 5862320"/>
              <a:gd name="connsiteY0" fmla="*/ 0 h 4720932"/>
              <a:gd name="connsiteX1" fmla="*/ 5862320 w 5862320"/>
              <a:gd name="connsiteY1" fmla="*/ 0 h 4720932"/>
              <a:gd name="connsiteX2" fmla="*/ 5862320 w 5862320"/>
              <a:gd name="connsiteY2" fmla="*/ 4720932 h 4720932"/>
              <a:gd name="connsiteX3" fmla="*/ 4480 w 5862320"/>
              <a:gd name="connsiteY3" fmla="*/ 4720932 h 4720932"/>
              <a:gd name="connsiteX4" fmla="*/ 0 w 5862320"/>
              <a:gd name="connsiteY4" fmla="*/ 3651592 h 4720932"/>
              <a:gd name="connsiteX5" fmla="*/ 4480 w 5862320"/>
              <a:gd name="connsiteY5" fmla="*/ 0 h 4720932"/>
              <a:gd name="connsiteX0" fmla="*/ 3880 w 5861720"/>
              <a:gd name="connsiteY0" fmla="*/ 0 h 4720932"/>
              <a:gd name="connsiteX1" fmla="*/ 5861720 w 5861720"/>
              <a:gd name="connsiteY1" fmla="*/ 0 h 4720932"/>
              <a:gd name="connsiteX2" fmla="*/ 5861720 w 5861720"/>
              <a:gd name="connsiteY2" fmla="*/ 4720932 h 4720932"/>
              <a:gd name="connsiteX3" fmla="*/ 3880 w 5861720"/>
              <a:gd name="connsiteY3" fmla="*/ 4720932 h 4720932"/>
              <a:gd name="connsiteX4" fmla="*/ 0 w 5861720"/>
              <a:gd name="connsiteY4" fmla="*/ 3635856 h 4720932"/>
              <a:gd name="connsiteX5" fmla="*/ 3880 w 5861720"/>
              <a:gd name="connsiteY5" fmla="*/ 0 h 4720932"/>
              <a:gd name="connsiteX0" fmla="*/ 3880 w 5861720"/>
              <a:gd name="connsiteY0" fmla="*/ 0 h 4720932"/>
              <a:gd name="connsiteX1" fmla="*/ 5861720 w 5861720"/>
              <a:gd name="connsiteY1" fmla="*/ 0 h 4720932"/>
              <a:gd name="connsiteX2" fmla="*/ 5861720 w 5861720"/>
              <a:gd name="connsiteY2" fmla="*/ 4720932 h 4720932"/>
              <a:gd name="connsiteX3" fmla="*/ 1106840 w 5861720"/>
              <a:gd name="connsiteY3" fmla="*/ 4717276 h 4720932"/>
              <a:gd name="connsiteX4" fmla="*/ 0 w 5861720"/>
              <a:gd name="connsiteY4" fmla="*/ 3635856 h 4720932"/>
              <a:gd name="connsiteX5" fmla="*/ 3880 w 5861720"/>
              <a:gd name="connsiteY5" fmla="*/ 0 h 4720932"/>
              <a:gd name="connsiteX0" fmla="*/ 3880 w 5861720"/>
              <a:gd name="connsiteY0" fmla="*/ 0 h 4720932"/>
              <a:gd name="connsiteX1" fmla="*/ 5861720 w 5861720"/>
              <a:gd name="connsiteY1" fmla="*/ 0 h 4720932"/>
              <a:gd name="connsiteX2" fmla="*/ 5861720 w 5861720"/>
              <a:gd name="connsiteY2" fmla="*/ 4720932 h 4720932"/>
              <a:gd name="connsiteX3" fmla="*/ 1106840 w 5861720"/>
              <a:gd name="connsiteY3" fmla="*/ 4717276 h 4720932"/>
              <a:gd name="connsiteX4" fmla="*/ 0 w 5861720"/>
              <a:gd name="connsiteY4" fmla="*/ 3635856 h 4720932"/>
              <a:gd name="connsiteX5" fmla="*/ 3880 w 5861720"/>
              <a:gd name="connsiteY5" fmla="*/ 0 h 4720932"/>
              <a:gd name="connsiteX0" fmla="*/ 3880 w 5861720"/>
              <a:gd name="connsiteY0" fmla="*/ 0 h 4720932"/>
              <a:gd name="connsiteX1" fmla="*/ 5861720 w 5861720"/>
              <a:gd name="connsiteY1" fmla="*/ 0 h 4720932"/>
              <a:gd name="connsiteX2" fmla="*/ 5861720 w 5861720"/>
              <a:gd name="connsiteY2" fmla="*/ 4720932 h 4720932"/>
              <a:gd name="connsiteX3" fmla="*/ 1106840 w 5861720"/>
              <a:gd name="connsiteY3" fmla="*/ 4717276 h 4720932"/>
              <a:gd name="connsiteX4" fmla="*/ 0 w 5861720"/>
              <a:gd name="connsiteY4" fmla="*/ 3635856 h 4720932"/>
              <a:gd name="connsiteX5" fmla="*/ 3880 w 5861720"/>
              <a:gd name="connsiteY5" fmla="*/ 0 h 4720932"/>
              <a:gd name="connsiteX0" fmla="*/ 3880 w 5861720"/>
              <a:gd name="connsiteY0" fmla="*/ 0 h 4717276"/>
              <a:gd name="connsiteX1" fmla="*/ 5861720 w 5861720"/>
              <a:gd name="connsiteY1" fmla="*/ 0 h 4717276"/>
              <a:gd name="connsiteX2" fmla="*/ 1106840 w 5861720"/>
              <a:gd name="connsiteY2" fmla="*/ 4717276 h 4717276"/>
              <a:gd name="connsiteX3" fmla="*/ 0 w 5861720"/>
              <a:gd name="connsiteY3" fmla="*/ 3635856 h 4717276"/>
              <a:gd name="connsiteX4" fmla="*/ 3880 w 5861720"/>
              <a:gd name="connsiteY4" fmla="*/ 0 h 4717276"/>
              <a:gd name="connsiteX0" fmla="*/ 1493 w 5865429"/>
              <a:gd name="connsiteY0" fmla="*/ 0 h 4723372"/>
              <a:gd name="connsiteX1" fmla="*/ 5865429 w 5865429"/>
              <a:gd name="connsiteY1" fmla="*/ 6096 h 4723372"/>
              <a:gd name="connsiteX2" fmla="*/ 1110549 w 5865429"/>
              <a:gd name="connsiteY2" fmla="*/ 4723372 h 4723372"/>
              <a:gd name="connsiteX3" fmla="*/ 3709 w 5865429"/>
              <a:gd name="connsiteY3" fmla="*/ 3641952 h 4723372"/>
              <a:gd name="connsiteX4" fmla="*/ 1493 w 5865429"/>
              <a:gd name="connsiteY4" fmla="*/ 0 h 472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5429" h="4723372">
                <a:moveTo>
                  <a:pt x="1493" y="0"/>
                </a:moveTo>
                <a:lnTo>
                  <a:pt x="5865429" y="6096"/>
                </a:lnTo>
                <a:lnTo>
                  <a:pt x="1110549" y="4723372"/>
                </a:lnTo>
                <a:cubicBezTo>
                  <a:pt x="753436" y="4375329"/>
                  <a:pt x="249642" y="3924883"/>
                  <a:pt x="3709" y="3641952"/>
                </a:cubicBezTo>
                <a:cubicBezTo>
                  <a:pt x="5202" y="2424755"/>
                  <a:pt x="0" y="1217197"/>
                  <a:pt x="1493" y="0"/>
                </a:cubicBezTo>
                <a:close/>
              </a:path>
            </a:pathLst>
          </a:custGeom>
          <a:solidFill>
            <a:srgbClr val="76B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Picture 2" descr="S:\Calls\C_5794\Working_docs\Grafik\DHE_Logo_Transparent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249" y="5445224"/>
            <a:ext cx="2498247" cy="1340768"/>
          </a:xfrm>
          <a:prstGeom prst="rect">
            <a:avLst/>
          </a:prstGeom>
          <a:noFill/>
        </p:spPr>
      </p:pic>
      <p:sp>
        <p:nvSpPr>
          <p:cNvPr id="32" name="Titel 1"/>
          <p:cNvSpPr>
            <a:spLocks noGrp="1"/>
          </p:cNvSpPr>
          <p:nvPr>
            <p:ph type="title" hasCustomPrompt="1"/>
          </p:nvPr>
        </p:nvSpPr>
        <p:spPr>
          <a:xfrm>
            <a:off x="1979712" y="3839456"/>
            <a:ext cx="6624736" cy="1214203"/>
          </a:xfrm>
          <a:solidFill>
            <a:srgbClr val="DFE8F5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 lang="de-DE" sz="3200" kern="1200" dirty="0" smtClean="0">
                <a:solidFill>
                  <a:srgbClr val="1D599C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GB" noProof="0" dirty="0" smtClean="0"/>
              <a:t>TITELMASTERFORMAT DURCH KLICKEN BEARBEITEN</a:t>
            </a:r>
            <a:endParaRPr lang="en-GB" noProof="0" dirty="0"/>
          </a:p>
        </p:txBody>
      </p:sp>
      <p:sp>
        <p:nvSpPr>
          <p:cNvPr id="33" name="Untertitel 2"/>
          <p:cNvSpPr>
            <a:spLocks noGrp="1"/>
          </p:cNvSpPr>
          <p:nvPr>
            <p:ph type="subTitle" idx="1"/>
          </p:nvPr>
        </p:nvSpPr>
        <p:spPr>
          <a:xfrm>
            <a:off x="1979712" y="5075892"/>
            <a:ext cx="6588224" cy="369332"/>
          </a:xfr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buNone/>
              <a:defRPr lang="de-DE" sz="1800" i="1" kern="1200" dirty="0" smtClean="0">
                <a:solidFill>
                  <a:srgbClr val="0069B4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überschrift">
    <p:bg>
      <p:bgPr>
        <a:solidFill>
          <a:srgbClr val="DFE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11"/>
          <p:cNvSpPr/>
          <p:nvPr userDrawn="1"/>
        </p:nvSpPr>
        <p:spPr>
          <a:xfrm rot="5400000">
            <a:off x="-409836" y="4557042"/>
            <a:ext cx="1674590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rgbClr val="02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Freeform: Shape 13"/>
          <p:cNvSpPr/>
          <p:nvPr userDrawn="1"/>
        </p:nvSpPr>
        <p:spPr>
          <a:xfrm rot="10800000" flipV="1">
            <a:off x="0" y="5213254"/>
            <a:ext cx="2810666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Freihandform 26"/>
          <p:cNvSpPr/>
          <p:nvPr userDrawn="1"/>
        </p:nvSpPr>
        <p:spPr>
          <a:xfrm>
            <a:off x="-3710" y="-6096"/>
            <a:ext cx="5865429" cy="4723372"/>
          </a:xfrm>
          <a:custGeom>
            <a:avLst/>
            <a:gdLst>
              <a:gd name="connsiteX0" fmla="*/ 0 w 5857840"/>
              <a:gd name="connsiteY0" fmla="*/ 0 h 4720932"/>
              <a:gd name="connsiteX1" fmla="*/ 5857840 w 5857840"/>
              <a:gd name="connsiteY1" fmla="*/ 0 h 4720932"/>
              <a:gd name="connsiteX2" fmla="*/ 5857840 w 5857840"/>
              <a:gd name="connsiteY2" fmla="*/ 4720932 h 4720932"/>
              <a:gd name="connsiteX3" fmla="*/ 0 w 5857840"/>
              <a:gd name="connsiteY3" fmla="*/ 4720932 h 4720932"/>
              <a:gd name="connsiteX4" fmla="*/ 0 w 5857840"/>
              <a:gd name="connsiteY4" fmla="*/ 0 h 4720932"/>
              <a:gd name="connsiteX0" fmla="*/ 4480 w 5862320"/>
              <a:gd name="connsiteY0" fmla="*/ 0 h 4720932"/>
              <a:gd name="connsiteX1" fmla="*/ 5862320 w 5862320"/>
              <a:gd name="connsiteY1" fmla="*/ 0 h 4720932"/>
              <a:gd name="connsiteX2" fmla="*/ 5862320 w 5862320"/>
              <a:gd name="connsiteY2" fmla="*/ 4720932 h 4720932"/>
              <a:gd name="connsiteX3" fmla="*/ 4480 w 5862320"/>
              <a:gd name="connsiteY3" fmla="*/ 4720932 h 4720932"/>
              <a:gd name="connsiteX4" fmla="*/ 0 w 5862320"/>
              <a:gd name="connsiteY4" fmla="*/ 3651592 h 4720932"/>
              <a:gd name="connsiteX5" fmla="*/ 4480 w 5862320"/>
              <a:gd name="connsiteY5" fmla="*/ 0 h 4720932"/>
              <a:gd name="connsiteX0" fmla="*/ 3880 w 5861720"/>
              <a:gd name="connsiteY0" fmla="*/ 0 h 4720932"/>
              <a:gd name="connsiteX1" fmla="*/ 5861720 w 5861720"/>
              <a:gd name="connsiteY1" fmla="*/ 0 h 4720932"/>
              <a:gd name="connsiteX2" fmla="*/ 5861720 w 5861720"/>
              <a:gd name="connsiteY2" fmla="*/ 4720932 h 4720932"/>
              <a:gd name="connsiteX3" fmla="*/ 3880 w 5861720"/>
              <a:gd name="connsiteY3" fmla="*/ 4720932 h 4720932"/>
              <a:gd name="connsiteX4" fmla="*/ 0 w 5861720"/>
              <a:gd name="connsiteY4" fmla="*/ 3635856 h 4720932"/>
              <a:gd name="connsiteX5" fmla="*/ 3880 w 5861720"/>
              <a:gd name="connsiteY5" fmla="*/ 0 h 4720932"/>
              <a:gd name="connsiteX0" fmla="*/ 3880 w 5861720"/>
              <a:gd name="connsiteY0" fmla="*/ 0 h 4720932"/>
              <a:gd name="connsiteX1" fmla="*/ 5861720 w 5861720"/>
              <a:gd name="connsiteY1" fmla="*/ 0 h 4720932"/>
              <a:gd name="connsiteX2" fmla="*/ 5861720 w 5861720"/>
              <a:gd name="connsiteY2" fmla="*/ 4720932 h 4720932"/>
              <a:gd name="connsiteX3" fmla="*/ 1106840 w 5861720"/>
              <a:gd name="connsiteY3" fmla="*/ 4717276 h 4720932"/>
              <a:gd name="connsiteX4" fmla="*/ 0 w 5861720"/>
              <a:gd name="connsiteY4" fmla="*/ 3635856 h 4720932"/>
              <a:gd name="connsiteX5" fmla="*/ 3880 w 5861720"/>
              <a:gd name="connsiteY5" fmla="*/ 0 h 4720932"/>
              <a:gd name="connsiteX0" fmla="*/ 3880 w 5861720"/>
              <a:gd name="connsiteY0" fmla="*/ 0 h 4720932"/>
              <a:gd name="connsiteX1" fmla="*/ 5861720 w 5861720"/>
              <a:gd name="connsiteY1" fmla="*/ 0 h 4720932"/>
              <a:gd name="connsiteX2" fmla="*/ 5861720 w 5861720"/>
              <a:gd name="connsiteY2" fmla="*/ 4720932 h 4720932"/>
              <a:gd name="connsiteX3" fmla="*/ 1106840 w 5861720"/>
              <a:gd name="connsiteY3" fmla="*/ 4717276 h 4720932"/>
              <a:gd name="connsiteX4" fmla="*/ 0 w 5861720"/>
              <a:gd name="connsiteY4" fmla="*/ 3635856 h 4720932"/>
              <a:gd name="connsiteX5" fmla="*/ 3880 w 5861720"/>
              <a:gd name="connsiteY5" fmla="*/ 0 h 4720932"/>
              <a:gd name="connsiteX0" fmla="*/ 3880 w 5861720"/>
              <a:gd name="connsiteY0" fmla="*/ 0 h 4720932"/>
              <a:gd name="connsiteX1" fmla="*/ 5861720 w 5861720"/>
              <a:gd name="connsiteY1" fmla="*/ 0 h 4720932"/>
              <a:gd name="connsiteX2" fmla="*/ 5861720 w 5861720"/>
              <a:gd name="connsiteY2" fmla="*/ 4720932 h 4720932"/>
              <a:gd name="connsiteX3" fmla="*/ 1106840 w 5861720"/>
              <a:gd name="connsiteY3" fmla="*/ 4717276 h 4720932"/>
              <a:gd name="connsiteX4" fmla="*/ 0 w 5861720"/>
              <a:gd name="connsiteY4" fmla="*/ 3635856 h 4720932"/>
              <a:gd name="connsiteX5" fmla="*/ 3880 w 5861720"/>
              <a:gd name="connsiteY5" fmla="*/ 0 h 4720932"/>
              <a:gd name="connsiteX0" fmla="*/ 3880 w 5861720"/>
              <a:gd name="connsiteY0" fmla="*/ 0 h 4717276"/>
              <a:gd name="connsiteX1" fmla="*/ 5861720 w 5861720"/>
              <a:gd name="connsiteY1" fmla="*/ 0 h 4717276"/>
              <a:gd name="connsiteX2" fmla="*/ 1106840 w 5861720"/>
              <a:gd name="connsiteY2" fmla="*/ 4717276 h 4717276"/>
              <a:gd name="connsiteX3" fmla="*/ 0 w 5861720"/>
              <a:gd name="connsiteY3" fmla="*/ 3635856 h 4717276"/>
              <a:gd name="connsiteX4" fmla="*/ 3880 w 5861720"/>
              <a:gd name="connsiteY4" fmla="*/ 0 h 4717276"/>
              <a:gd name="connsiteX0" fmla="*/ 1493 w 5865429"/>
              <a:gd name="connsiteY0" fmla="*/ 0 h 4723372"/>
              <a:gd name="connsiteX1" fmla="*/ 5865429 w 5865429"/>
              <a:gd name="connsiteY1" fmla="*/ 6096 h 4723372"/>
              <a:gd name="connsiteX2" fmla="*/ 1110549 w 5865429"/>
              <a:gd name="connsiteY2" fmla="*/ 4723372 h 4723372"/>
              <a:gd name="connsiteX3" fmla="*/ 3709 w 5865429"/>
              <a:gd name="connsiteY3" fmla="*/ 3641952 h 4723372"/>
              <a:gd name="connsiteX4" fmla="*/ 1493 w 5865429"/>
              <a:gd name="connsiteY4" fmla="*/ 0 h 472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5429" h="4723372">
                <a:moveTo>
                  <a:pt x="1493" y="0"/>
                </a:moveTo>
                <a:lnTo>
                  <a:pt x="5865429" y="6096"/>
                </a:lnTo>
                <a:lnTo>
                  <a:pt x="1110549" y="4723372"/>
                </a:lnTo>
                <a:cubicBezTo>
                  <a:pt x="753436" y="4375329"/>
                  <a:pt x="249642" y="3924883"/>
                  <a:pt x="3709" y="3641952"/>
                </a:cubicBezTo>
                <a:cubicBezTo>
                  <a:pt x="5202" y="2424755"/>
                  <a:pt x="0" y="1217197"/>
                  <a:pt x="1493" y="0"/>
                </a:cubicBezTo>
                <a:close/>
              </a:path>
            </a:pathLst>
          </a:custGeom>
          <a:solidFill>
            <a:srgbClr val="76B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Picture 2" descr="S:\Calls\C_5794\Working_docs\Grafik\DHE_Logo_Transparent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249" y="5445224"/>
            <a:ext cx="2498247" cy="1340768"/>
          </a:xfrm>
          <a:prstGeom prst="rect">
            <a:avLst/>
          </a:prstGeom>
          <a:noFill/>
        </p:spPr>
      </p:pic>
      <p:sp>
        <p:nvSpPr>
          <p:cNvPr id="32" name="Titel 1"/>
          <p:cNvSpPr>
            <a:spLocks noGrp="1"/>
          </p:cNvSpPr>
          <p:nvPr>
            <p:ph type="title" hasCustomPrompt="1"/>
          </p:nvPr>
        </p:nvSpPr>
        <p:spPr>
          <a:xfrm>
            <a:off x="1979712" y="3839456"/>
            <a:ext cx="6624736" cy="1214203"/>
          </a:xfrm>
          <a:solidFill>
            <a:srgbClr val="DFE8F5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spcAft>
                <a:spcPts val="0"/>
              </a:spcAft>
              <a:buNone/>
              <a:defRPr lang="de-DE" sz="3200" kern="1200" dirty="0" smtClean="0">
                <a:solidFill>
                  <a:srgbClr val="1D599C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GB" noProof="0" dirty="0" smtClean="0"/>
              <a:t>TITELMASTERFORMAT DURCH KLICKEN BEARBEITEN</a:t>
            </a:r>
            <a:endParaRPr lang="en-GB" noProof="0" dirty="0"/>
          </a:p>
        </p:txBody>
      </p:sp>
      <p:sp>
        <p:nvSpPr>
          <p:cNvPr id="33" name="Untertitel 2"/>
          <p:cNvSpPr>
            <a:spLocks noGrp="1"/>
          </p:cNvSpPr>
          <p:nvPr>
            <p:ph type="subTitle" idx="1"/>
          </p:nvPr>
        </p:nvSpPr>
        <p:spPr>
          <a:xfrm>
            <a:off x="1979712" y="5075892"/>
            <a:ext cx="6588224" cy="369332"/>
          </a:xfr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buNone/>
              <a:defRPr lang="de-DE" sz="1800" i="1" kern="1200" dirty="0" smtClean="0">
                <a:solidFill>
                  <a:srgbClr val="0069B4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pic>
        <p:nvPicPr>
          <p:cNvPr id="16" name="Picture Placeholder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r="8843"/>
          <a:stretch>
            <a:fillRect/>
          </a:stretch>
        </p:blipFill>
        <p:spPr>
          <a:xfrm>
            <a:off x="1" y="1813"/>
            <a:ext cx="5855167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de-DE" noProof="0" smtClean="0"/>
              <a:t>16.01.2019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fld id="{22AF34C2-4083-4CC0-97B4-400ADDA9603F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>
    <p:fade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Lato" pitchFamily="34" charset="0"/>
          <a:ea typeface="Lato" pitchFamily="34" charset="0"/>
          <a:cs typeface="Lato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Lato" pitchFamily="34" charset="0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Lato" pitchFamily="34" charset="0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Lato" pitchFamily="34" charset="0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Lato" pitchFamily="34" charset="0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Lato" pitchFamily="34" charset="0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healtheurope.e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emf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5" Type="http://schemas.openxmlformats.org/officeDocument/2006/relationships/image" Target="../media/image17.png"/><Relationship Id="rId10" Type="http://schemas.openxmlformats.org/officeDocument/2006/relationships/image" Target="../media/image12.emf"/><Relationship Id="rId19" Type="http://schemas.openxmlformats.org/officeDocument/2006/relationships/image" Target="../media/image21.png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s://cordis.europa.eu/project/rcn/211372/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ale-aha.eu/home.html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203848" y="2636912"/>
            <a:ext cx="5940152" cy="1214203"/>
          </a:xfrm>
        </p:spPr>
        <p:txBody>
          <a:bodyPr/>
          <a:lstStyle/>
          <a:p>
            <a:r>
              <a:rPr lang="de-DE" b="1" dirty="0" err="1" smtClean="0"/>
              <a:t>DigitalHealthEurope</a:t>
            </a:r>
            <a:endParaRPr lang="de-DE" b="1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1979712" y="3861048"/>
            <a:ext cx="5976664" cy="1588127"/>
          </a:xfrm>
        </p:spPr>
        <p:txBody>
          <a:bodyPr/>
          <a:lstStyle/>
          <a:p>
            <a:r>
              <a:rPr lang="en-US" i="0" dirty="0" smtClean="0"/>
              <a:t>Support </a:t>
            </a:r>
            <a:r>
              <a:rPr lang="en-US" i="0" dirty="0"/>
              <a:t>to a Digital Health and Care Innovation initiative in </a:t>
            </a:r>
            <a:r>
              <a:rPr lang="en-US" i="0" dirty="0" smtClean="0"/>
              <a:t>the </a:t>
            </a:r>
            <a:r>
              <a:rPr lang="en-US" i="0" dirty="0"/>
              <a:t>context of Digital Single Market </a:t>
            </a:r>
            <a:r>
              <a:rPr lang="en-US" i="0" dirty="0" smtClean="0"/>
              <a:t>strategy</a:t>
            </a:r>
          </a:p>
          <a:p>
            <a:endParaRPr lang="en-US" dirty="0"/>
          </a:p>
          <a:p>
            <a:r>
              <a:rPr lang="en-US" dirty="0" smtClean="0"/>
              <a:t>Lutz Kubitschke, empirica Technology Research , Bonn, Germany</a:t>
            </a:r>
            <a:endParaRPr lang="de-DE" dirty="0"/>
          </a:p>
        </p:txBody>
      </p:sp>
      <p:pic>
        <p:nvPicPr>
          <p:cNvPr id="4" name="Picture 2" descr="T:\GRAFIK\Logobank\empirica\ohne_text\empirica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093296"/>
            <a:ext cx="1259607" cy="6146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789440" cy="864096"/>
          </a:xfrm>
        </p:spPr>
        <p:txBody>
          <a:bodyPr/>
          <a:lstStyle/>
          <a:p>
            <a:r>
              <a:rPr lang="en-GB" dirty="0" smtClean="0"/>
              <a:t>Better data to advance research, disease prevention and personalised health &amp; care  </a:t>
            </a:r>
            <a:r>
              <a:rPr lang="en-GB" sz="1800" dirty="0" smtClean="0"/>
              <a:t>(Lead: </a:t>
            </a:r>
            <a:r>
              <a:rPr lang="en-GB" sz="1800" dirty="0" err="1" smtClean="0"/>
              <a:t>EuroRec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67944" y="1556791"/>
            <a:ext cx="4847020" cy="4852357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Multi-stakeholder Community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II</a:t>
            </a:r>
            <a:b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1800" dirty="0" smtClean="0"/>
              <a:t>Collaboration on data infrastructure; better data, personalised medicine</a:t>
            </a:r>
          </a:p>
          <a:p>
            <a:pPr marL="342900" lvl="1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►"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Challenges</a:t>
            </a:r>
            <a:r>
              <a:rPr lang="en-GB" dirty="0" smtClean="0"/>
              <a:t> for </a:t>
            </a:r>
            <a:r>
              <a:rPr lang="en-GB" dirty="0"/>
              <a:t>regional, national, EU infrastructures handling personal and/or anonymous health data </a:t>
            </a:r>
            <a:endParaRPr lang="en-US" dirty="0"/>
          </a:p>
          <a:p>
            <a:pPr marL="342900" lvl="1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►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Criteria</a:t>
            </a:r>
            <a:r>
              <a:rPr lang="en-US" dirty="0"/>
              <a:t> to ensure cross-border access to genomic data</a:t>
            </a:r>
          </a:p>
          <a:p>
            <a:pPr marL="342900" lvl="1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►"/>
            </a:pPr>
            <a:r>
              <a:rPr lang="en-US" dirty="0"/>
              <a:t>Business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drivers</a:t>
            </a:r>
            <a:r>
              <a:rPr lang="en-US" dirty="0"/>
              <a:t> for scaling up the reuse of health data</a:t>
            </a:r>
          </a:p>
          <a:p>
            <a:pPr marL="342900" lvl="1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►"/>
            </a:pPr>
            <a:r>
              <a:rPr lang="en-US" dirty="0"/>
              <a:t>Business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models</a:t>
            </a:r>
            <a:r>
              <a:rPr lang="en-US" dirty="0"/>
              <a:t> for Real World Evidence, safeguards to ensure public trust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22.10.2019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34C2-4083-4CC0-97B4-400ADDA9603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Rechteck 7"/>
          <p:cNvSpPr/>
          <p:nvPr/>
        </p:nvSpPr>
        <p:spPr>
          <a:xfrm>
            <a:off x="395536" y="1658536"/>
            <a:ext cx="3600400" cy="3384376"/>
          </a:xfrm>
          <a:prstGeom prst="rect">
            <a:avLst/>
          </a:prstGeom>
          <a:gradFill flip="none" rotWithShape="1">
            <a:gsLst>
              <a:gs pos="0">
                <a:srgbClr val="1D599C"/>
              </a:gs>
              <a:gs pos="100000">
                <a:srgbClr val="2269B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3" descr="T:\DHE\Templates and Visuals\Visuals\CP2\CP2 reworked v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508" y="1994710"/>
            <a:ext cx="3288456" cy="2652557"/>
          </a:xfrm>
          <a:prstGeom prst="rect">
            <a:avLst/>
          </a:prstGeom>
          <a:noFill/>
        </p:spPr>
      </p:pic>
      <p:sp>
        <p:nvSpPr>
          <p:cNvPr id="10" name="Fußzeilenplatzhalter 26"/>
          <p:cNvSpPr>
            <a:spLocks noGrp="1"/>
          </p:cNvSpPr>
          <p:nvPr>
            <p:ph type="ftr" sz="quarter" idx="11"/>
          </p:nvPr>
        </p:nvSpPr>
        <p:spPr>
          <a:xfrm>
            <a:off x="1547664" y="6409149"/>
            <a:ext cx="6120680" cy="365125"/>
          </a:xfrm>
        </p:spPr>
        <p:txBody>
          <a:bodyPr/>
          <a:lstStyle/>
          <a:p>
            <a:r>
              <a:rPr lang="en-US" dirty="0" smtClean="0"/>
              <a:t>Dissemination Event, Sarajevo 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221488" cy="792088"/>
          </a:xfrm>
        </p:spPr>
        <p:txBody>
          <a:bodyPr/>
          <a:lstStyle/>
          <a:p>
            <a:r>
              <a:rPr lang="en-GB" sz="2400" dirty="0" smtClean="0"/>
              <a:t>Citizen </a:t>
            </a:r>
            <a:r>
              <a:rPr lang="en-US" sz="2400" dirty="0" smtClean="0"/>
              <a:t>empowerment, interaction with health </a:t>
            </a:r>
            <a:r>
              <a:rPr lang="en-GB" sz="2400" dirty="0" smtClean="0"/>
              <a:t>care provider   </a:t>
            </a:r>
            <a:r>
              <a:rPr lang="en-GB" sz="1800" dirty="0" smtClean="0"/>
              <a:t>(</a:t>
            </a:r>
            <a:r>
              <a:rPr lang="en-GB" sz="1800" dirty="0"/>
              <a:t>Lead: European Patients‘ </a:t>
            </a:r>
            <a:r>
              <a:rPr lang="en-GB" sz="1800" dirty="0" smtClean="0"/>
              <a:t>Forum)</a:t>
            </a:r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39952" y="1412776"/>
            <a:ext cx="4752528" cy="5184576"/>
          </a:xfrm>
        </p:spPr>
        <p:txBody>
          <a:bodyPr>
            <a:normAutofit fontScale="92500" lnSpcReduction="10000"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Multi-stakeholder Community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III 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1800" dirty="0" smtClean="0"/>
              <a:t>Collaboration on scaling up of digital solutions </a:t>
            </a:r>
            <a:r>
              <a:rPr lang="en-GB" dirty="0" smtClean="0"/>
              <a:t>for citizen empowerment and for person-centred care in Europe</a:t>
            </a:r>
          </a:p>
          <a:p>
            <a:pPr marL="342900" lvl="1" indent="-342900">
              <a:lnSpc>
                <a:spcPct val="130000"/>
              </a:lnSpc>
              <a:buFont typeface="Arial" pitchFamily="34" charset="0"/>
              <a:buChar char="►"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Analysis</a:t>
            </a:r>
            <a:r>
              <a:rPr lang="en-GB" dirty="0"/>
              <a:t> of the experiences of European initiatives</a:t>
            </a:r>
          </a:p>
          <a:p>
            <a:pPr marL="342900" lvl="1" indent="-342900">
              <a:lnSpc>
                <a:spcPct val="130000"/>
              </a:lnSpc>
              <a:buFont typeface="Arial" pitchFamily="34" charset="0"/>
              <a:buChar char="►"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Guides</a:t>
            </a:r>
            <a:r>
              <a:rPr lang="en-GB" dirty="0"/>
              <a:t> for successful implementation of digital solutions for citizen-health &amp; care professionals interaction and active cooperation</a:t>
            </a:r>
          </a:p>
          <a:p>
            <a:pPr marL="342900" lvl="1" indent="-342900">
              <a:lnSpc>
                <a:spcPct val="130000"/>
              </a:lnSpc>
              <a:buFont typeface="Arial" pitchFamily="34" charset="0"/>
              <a:buChar char="►"/>
            </a:pPr>
            <a:r>
              <a:rPr lang="en-GB" dirty="0"/>
              <a:t>Empowerment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roadmap</a:t>
            </a:r>
            <a:r>
              <a:rPr lang="en-GB" dirty="0"/>
              <a:t> for healthcare providers to better engage with patients and caregivers</a:t>
            </a:r>
          </a:p>
          <a:p>
            <a:pPr marL="342900" lvl="1" indent="-342900">
              <a:lnSpc>
                <a:spcPct val="130000"/>
              </a:lnSpc>
              <a:buFont typeface="Arial" pitchFamily="34" charset="0"/>
              <a:buChar char="►"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Indicators</a:t>
            </a:r>
            <a:r>
              <a:rPr lang="en-GB" dirty="0"/>
              <a:t> to measure Patient Reported Outcomes (PRO)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22.10.2019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34C2-4083-4CC0-97B4-400ADDA9603F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Rechteck 7"/>
          <p:cNvSpPr/>
          <p:nvPr/>
        </p:nvSpPr>
        <p:spPr>
          <a:xfrm>
            <a:off x="539552" y="1484784"/>
            <a:ext cx="3456384" cy="3528392"/>
          </a:xfrm>
          <a:prstGeom prst="rect">
            <a:avLst/>
          </a:prstGeom>
          <a:gradFill flip="none" rotWithShape="1">
            <a:gsLst>
              <a:gs pos="0">
                <a:srgbClr val="1D599C"/>
              </a:gs>
              <a:gs pos="100000">
                <a:srgbClr val="2269B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4" descr="T:\DHE\Templates and Visuals\Visuals\CP3\CP3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604" y="1629354"/>
            <a:ext cx="2664296" cy="2951220"/>
          </a:xfrm>
          <a:prstGeom prst="rect">
            <a:avLst/>
          </a:prstGeom>
          <a:noFill/>
        </p:spPr>
      </p:pic>
      <p:sp>
        <p:nvSpPr>
          <p:cNvPr id="10" name="Fußzeilenplatzhalter 26"/>
          <p:cNvSpPr>
            <a:spLocks noGrp="1"/>
          </p:cNvSpPr>
          <p:nvPr>
            <p:ph type="ftr" sz="quarter" idx="11"/>
          </p:nvPr>
        </p:nvSpPr>
        <p:spPr>
          <a:xfrm>
            <a:off x="1547664" y="6409149"/>
            <a:ext cx="6120680" cy="365125"/>
          </a:xfrm>
        </p:spPr>
        <p:txBody>
          <a:bodyPr/>
          <a:lstStyle/>
          <a:p>
            <a:r>
              <a:rPr lang="en-US" dirty="0" smtClean="0"/>
              <a:t>Dissemination Event, Sarajevo 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573416" cy="864096"/>
          </a:xfrm>
        </p:spPr>
        <p:txBody>
          <a:bodyPr/>
          <a:lstStyle/>
          <a:p>
            <a:r>
              <a:rPr lang="en-GB" sz="2400" dirty="0" smtClean="0"/>
              <a:t>Key outcomes</a:t>
            </a:r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12568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End of 2019:</a:t>
            </a:r>
          </a:p>
          <a:p>
            <a:pPr lvl="1"/>
            <a:r>
              <a:rPr lang="en-GB" sz="2000" dirty="0" smtClean="0"/>
              <a:t>White </a:t>
            </a:r>
            <a:r>
              <a:rPr lang="en-GB" sz="2000" dirty="0"/>
              <a:t>paper on better utilisation of data infrastructures to support secondary uses of health data </a:t>
            </a:r>
            <a:r>
              <a:rPr lang="en-GB" sz="2000" dirty="0" smtClean="0"/>
              <a:t>(D5.1)</a:t>
            </a:r>
            <a:endParaRPr lang="en-GB" sz="2000" dirty="0"/>
          </a:p>
          <a:p>
            <a:r>
              <a:rPr lang="en-GB" sz="2400" dirty="0" smtClean="0"/>
              <a:t>End of 2020:</a:t>
            </a:r>
            <a:endParaRPr lang="en-GB" sz="2400" dirty="0"/>
          </a:p>
          <a:p>
            <a:pPr lvl="1"/>
            <a:r>
              <a:rPr lang="en-GB" sz="2000" dirty="0"/>
              <a:t>White paper on better citizen access and control of data (D4.1)</a:t>
            </a:r>
          </a:p>
          <a:p>
            <a:pPr lvl="1"/>
            <a:r>
              <a:rPr lang="en-GB" sz="2000" dirty="0"/>
              <a:t>Recommendations and guidelines on citizen-controlled data governance models and data donation campaigns for </a:t>
            </a:r>
            <a:r>
              <a:rPr lang="en-GB" sz="2000" dirty="0" smtClean="0"/>
              <a:t>health (D4.2)</a:t>
            </a:r>
          </a:p>
          <a:p>
            <a:pPr lvl="1"/>
            <a:r>
              <a:rPr lang="en-GB" sz="2000" dirty="0"/>
              <a:t>Recommendations for facilitating adoption of interoperability standards </a:t>
            </a:r>
            <a:r>
              <a:rPr lang="en-GB" sz="2000" dirty="0" smtClean="0"/>
              <a:t>(D4.3)</a:t>
            </a:r>
          </a:p>
          <a:p>
            <a:pPr lvl="1"/>
            <a:r>
              <a:rPr lang="en-GB" sz="2000" dirty="0"/>
              <a:t>Prioritised infrastructure capabilities and enablers to ensure EU-wide cross-border access and exchange of genomic and other health </a:t>
            </a:r>
            <a:r>
              <a:rPr lang="en-GB" sz="2000" dirty="0" smtClean="0"/>
              <a:t>data (D5.2)</a:t>
            </a:r>
          </a:p>
          <a:p>
            <a:pPr lvl="1"/>
            <a:r>
              <a:rPr lang="en-GB" sz="2000" dirty="0"/>
              <a:t>Guide for scaling up digital solutions for citizen-HCP interaction </a:t>
            </a:r>
            <a:r>
              <a:rPr lang="en-GB" sz="2000" dirty="0" smtClean="0"/>
              <a:t>(D6.1)</a:t>
            </a:r>
          </a:p>
          <a:p>
            <a:pPr lvl="1"/>
            <a:r>
              <a:rPr lang="en-GB" sz="2000" dirty="0"/>
              <a:t>White paper on boosting active cooperation between patients and health and care providers </a:t>
            </a:r>
            <a:r>
              <a:rPr lang="en-GB" sz="2000" dirty="0" smtClean="0"/>
              <a:t>(D6.2)</a:t>
            </a:r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endParaRPr lang="en-GB" sz="2400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22.10.2019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34C2-4083-4CC0-97B4-400ADDA9603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Fußzeilenplatzhalter 26"/>
          <p:cNvSpPr>
            <a:spLocks noGrp="1"/>
          </p:cNvSpPr>
          <p:nvPr>
            <p:ph type="ftr" sz="quarter" idx="11"/>
          </p:nvPr>
        </p:nvSpPr>
        <p:spPr>
          <a:xfrm>
            <a:off x="1547664" y="6409149"/>
            <a:ext cx="6120680" cy="365125"/>
          </a:xfrm>
        </p:spPr>
        <p:txBody>
          <a:bodyPr/>
          <a:lstStyle/>
          <a:p>
            <a:r>
              <a:rPr lang="en-US" dirty="0" smtClean="0"/>
              <a:t>Dissemination Event, Sarajevo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0356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573416" cy="864096"/>
          </a:xfrm>
        </p:spPr>
        <p:txBody>
          <a:bodyPr/>
          <a:lstStyle/>
          <a:p>
            <a:r>
              <a:rPr lang="en-GB" sz="2400" dirty="0" smtClean="0"/>
              <a:t>Vision </a:t>
            </a:r>
            <a:r>
              <a:rPr lang="en-GB" sz="2400" dirty="0"/>
              <a:t>of EU coordination </a:t>
            </a:r>
            <a:r>
              <a:rPr lang="en-GB" sz="2400" dirty="0" smtClean="0"/>
              <a:t>&amp; support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>(Lead: empirica)</a:t>
            </a:r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1256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000" dirty="0" smtClean="0"/>
              <a:t>Actionable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strategic vision for EU policy </a:t>
            </a:r>
            <a:r>
              <a:rPr lang="en-GB" sz="2000" dirty="0" smtClean="0"/>
              <a:t>on DTHC beyond 2020, incl. mobilisation of EU instruments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2000" dirty="0"/>
              <a:t>Multi-stakeholder roundtable discussions </a:t>
            </a:r>
            <a:r>
              <a:rPr lang="en-GB" sz="2000" dirty="0" smtClean="0"/>
              <a:t>on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selected horizontal issues </a:t>
            </a:r>
            <a:r>
              <a:rPr lang="en-GB" sz="2000" dirty="0" smtClean="0"/>
              <a:t>of high relevance to the DSM strategy:</a:t>
            </a:r>
          </a:p>
          <a:p>
            <a:pPr lvl="1">
              <a:lnSpc>
                <a:spcPct val="120000"/>
              </a:lnSpc>
            </a:pPr>
            <a:r>
              <a:rPr lang="en-GB" sz="1600" dirty="0" smtClean="0"/>
              <a:t>Health data privacy and GDPR, </a:t>
            </a:r>
            <a:r>
              <a:rPr lang="en-GB" sz="1600" dirty="0" err="1" smtClean="0"/>
              <a:t>ePrivacy</a:t>
            </a:r>
            <a:r>
              <a:rPr lang="en-GB" sz="1600" dirty="0" smtClean="0"/>
              <a:t>: How to balance societal good and personal protection? </a:t>
            </a:r>
          </a:p>
          <a:p>
            <a:pPr lvl="1">
              <a:lnSpc>
                <a:spcPct val="120000"/>
              </a:lnSpc>
            </a:pPr>
            <a:r>
              <a:rPr lang="en-GB" sz="1600" dirty="0" smtClean="0"/>
              <a:t>Health data standards and interoperability: How to overcome the very poor extent of standards adoption?</a:t>
            </a:r>
          </a:p>
          <a:p>
            <a:pPr lvl="1">
              <a:lnSpc>
                <a:spcPct val="120000"/>
              </a:lnSpc>
            </a:pPr>
            <a:r>
              <a:rPr lang="en-GB" sz="1600" dirty="0" smtClean="0"/>
              <a:t>Value-based care: How to grow evidence on innovative models that priorities and reward delivering health value?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Recommendations</a:t>
            </a:r>
            <a:r>
              <a:rPr lang="en-GB" sz="2000" dirty="0" smtClean="0"/>
              <a:t> for future EU support on Digital Transformation of Health and Care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22.10.2019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34C2-4083-4CC0-97B4-400ADDA9603F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Fußzeilenplatzhalter 26"/>
          <p:cNvSpPr>
            <a:spLocks noGrp="1"/>
          </p:cNvSpPr>
          <p:nvPr>
            <p:ph type="ftr" sz="quarter" idx="11"/>
          </p:nvPr>
        </p:nvSpPr>
        <p:spPr>
          <a:xfrm>
            <a:off x="1547664" y="6409149"/>
            <a:ext cx="6120680" cy="365125"/>
          </a:xfrm>
        </p:spPr>
        <p:txBody>
          <a:bodyPr/>
          <a:lstStyle/>
          <a:p>
            <a:r>
              <a:rPr lang="en-US" dirty="0" smtClean="0"/>
              <a:t>Dissemination Event, Sarajevo 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 for your attention!</a:t>
            </a:r>
            <a:endParaRPr lang="en-GB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1371600" y="4582869"/>
            <a:ext cx="6400800" cy="1034129"/>
          </a:xfrm>
        </p:spPr>
        <p:txBody>
          <a:bodyPr/>
          <a:lstStyle/>
          <a:p>
            <a:r>
              <a:rPr lang="de-DE" dirty="0"/>
              <a:t>info@digitalhealtheurope.eu</a:t>
            </a:r>
          </a:p>
          <a:p>
            <a:r>
              <a:rPr lang="de-DE" dirty="0" smtClean="0">
                <a:hlinkClick r:id="rId3"/>
              </a:rPr>
              <a:t>https</a:t>
            </a:r>
            <a:r>
              <a:rPr lang="de-DE" dirty="0">
                <a:hlinkClick r:id="rId3"/>
              </a:rPr>
              <a:t>://digitalhealtheurope.eu</a:t>
            </a:r>
            <a:r>
              <a:rPr lang="de-DE" dirty="0" smtClean="0">
                <a:hlinkClick r:id="rId3"/>
              </a:rPr>
              <a:t>/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26"/>
          <p:cNvSpPr>
            <a:spLocks noGrp="1"/>
          </p:cNvSpPr>
          <p:nvPr>
            <p:ph type="ftr" sz="quarter" idx="11"/>
          </p:nvPr>
        </p:nvSpPr>
        <p:spPr>
          <a:xfrm>
            <a:off x="1547664" y="6409149"/>
            <a:ext cx="6120680" cy="365125"/>
          </a:xfrm>
        </p:spPr>
        <p:txBody>
          <a:bodyPr/>
          <a:lstStyle/>
          <a:p>
            <a:r>
              <a:rPr lang="en-US" dirty="0" smtClean="0"/>
              <a:t>Dissemination Event, Sarajevo </a:t>
            </a:r>
            <a:endParaRPr lang="en-GB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41176" y="6409149"/>
            <a:ext cx="1162472" cy="365125"/>
          </a:xfrm>
        </p:spPr>
        <p:txBody>
          <a:bodyPr/>
          <a:lstStyle/>
          <a:p>
            <a:r>
              <a:rPr lang="de-DE" dirty="0" smtClean="0"/>
              <a:t>22.10.2019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VIGOUR\WP2 Dissemination\04 Project Photos\iStock-912134878.jpg"/>
          <p:cNvPicPr>
            <a:picLocks noChangeAspect="1" noChangeArrowheads="1"/>
          </p:cNvPicPr>
          <p:nvPr/>
        </p:nvPicPr>
        <p:blipFill>
          <a:blip r:embed="rId3" cstate="print"/>
          <a:srcRect l="874" t="30350" r="1316"/>
          <a:stretch>
            <a:fillRect/>
          </a:stretch>
        </p:blipFill>
        <p:spPr bwMode="auto">
          <a:xfrm>
            <a:off x="0" y="186243"/>
            <a:ext cx="9188003" cy="4539062"/>
          </a:xfrm>
          <a:prstGeom prst="rect">
            <a:avLst/>
          </a:prstGeom>
          <a:noFill/>
        </p:spPr>
      </p:pic>
      <p:sp>
        <p:nvSpPr>
          <p:cNvPr id="55" name="Rechteck 54"/>
          <p:cNvSpPr/>
          <p:nvPr/>
        </p:nvSpPr>
        <p:spPr>
          <a:xfrm>
            <a:off x="-1" y="4170316"/>
            <a:ext cx="9144001" cy="250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088"/>
          </a:p>
        </p:txBody>
      </p:sp>
      <p:pic>
        <p:nvPicPr>
          <p:cNvPr id="35" name="Picture 3" descr="T:\VIGOUR\WP2 Dissemination\02 Logos\Project Logo\PNG\Vigour Logo hir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764" y="4417422"/>
            <a:ext cx="2594605" cy="1292826"/>
          </a:xfrm>
          <a:prstGeom prst="rect">
            <a:avLst/>
          </a:prstGeom>
          <a:noFill/>
        </p:spPr>
      </p:pic>
      <p:sp>
        <p:nvSpPr>
          <p:cNvPr id="56" name="Rechteck 55"/>
          <p:cNvSpPr/>
          <p:nvPr/>
        </p:nvSpPr>
        <p:spPr>
          <a:xfrm>
            <a:off x="5189764" y="3923211"/>
            <a:ext cx="3954237" cy="247105"/>
          </a:xfrm>
          <a:prstGeom prst="rect">
            <a:avLst/>
          </a:prstGeom>
          <a:solidFill>
            <a:srgbClr val="E0A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088"/>
          </a:p>
        </p:txBody>
      </p:sp>
      <p:sp>
        <p:nvSpPr>
          <p:cNvPr id="58" name="Rechteck 57"/>
          <p:cNvSpPr/>
          <p:nvPr/>
        </p:nvSpPr>
        <p:spPr>
          <a:xfrm>
            <a:off x="1" y="3923211"/>
            <a:ext cx="3954237" cy="247105"/>
          </a:xfrm>
          <a:prstGeom prst="rect">
            <a:avLst/>
          </a:prstGeom>
          <a:solidFill>
            <a:srgbClr val="E0A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088"/>
          </a:p>
        </p:txBody>
      </p:sp>
      <p:sp>
        <p:nvSpPr>
          <p:cNvPr id="57" name="Parallelogramm 56"/>
          <p:cNvSpPr/>
          <p:nvPr/>
        </p:nvSpPr>
        <p:spPr>
          <a:xfrm>
            <a:off x="2965816" y="3923211"/>
            <a:ext cx="3335920" cy="247105"/>
          </a:xfrm>
          <a:prstGeom prst="parallelogram">
            <a:avLst/>
          </a:prstGeom>
          <a:solidFill>
            <a:srgbClr val="E0A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088"/>
          </a:p>
        </p:txBody>
      </p:sp>
      <p:sp>
        <p:nvSpPr>
          <p:cNvPr id="45" name="Textfeld 44"/>
          <p:cNvSpPr txBox="1"/>
          <p:nvPr/>
        </p:nvSpPr>
        <p:spPr>
          <a:xfrm>
            <a:off x="3583580" y="4788080"/>
            <a:ext cx="5313316" cy="72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59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linga" pitchFamily="34" charset="0"/>
                <a:cs typeface="Kalinga" pitchFamily="34" charset="0"/>
              </a:rPr>
              <a:t>Evidence-based Guidance to Scale-up Integrated Care in Europe</a:t>
            </a:r>
          </a:p>
        </p:txBody>
      </p:sp>
      <p:sp>
        <p:nvSpPr>
          <p:cNvPr id="50" name="Rechteck 49"/>
          <p:cNvSpPr/>
          <p:nvPr/>
        </p:nvSpPr>
        <p:spPr>
          <a:xfrm>
            <a:off x="-1" y="6023605"/>
            <a:ext cx="9144001" cy="648152"/>
          </a:xfrm>
          <a:prstGeom prst="rect">
            <a:avLst/>
          </a:prstGeom>
          <a:solidFill>
            <a:srgbClr val="149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2"/>
          </a:p>
        </p:txBody>
      </p:sp>
      <p:sp>
        <p:nvSpPr>
          <p:cNvPr id="51" name="Textfeld 50"/>
          <p:cNvSpPr txBox="1"/>
          <p:nvPr/>
        </p:nvSpPr>
        <p:spPr>
          <a:xfrm>
            <a:off x="124107" y="6166088"/>
            <a:ext cx="4725388" cy="369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2" dirty="0">
                <a:solidFill>
                  <a:schemeClr val="bg1"/>
                </a:solidFill>
                <a:latin typeface="Kalinga" pitchFamily="34" charset="0"/>
                <a:cs typeface="Kalinga" pitchFamily="34" charset="0"/>
              </a:rPr>
              <a:t>www.vigour-integratedcare.eu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4201342" y="6196477"/>
            <a:ext cx="2202427" cy="369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2" dirty="0">
                <a:solidFill>
                  <a:schemeClr val="bg1"/>
                </a:solidFill>
                <a:latin typeface="Kalinga" pitchFamily="34" charset="0"/>
                <a:cs typeface="Kalinga" pitchFamily="34" charset="0"/>
              </a:rPr>
              <a:t>@VIGOUR_EU</a:t>
            </a:r>
          </a:p>
        </p:txBody>
      </p:sp>
      <p:pic>
        <p:nvPicPr>
          <p:cNvPr id="53" name="Picture 4" descr="C:\Users\Martina\Desktop\Twitter Logos\Twitter Logos\Twitter_Logo_Blue\Twitter_Logo_Blue.png"/>
          <p:cNvPicPr>
            <a:picLocks noChangeAspect="1" noChangeArrowheads="1"/>
          </p:cNvPicPr>
          <p:nvPr/>
        </p:nvPicPr>
        <p:blipFill>
          <a:blip r:embed="rId5" cstate="print">
            <a:lum bright="100000"/>
          </a:blip>
          <a:srcRect/>
          <a:stretch>
            <a:fillRect/>
          </a:stretch>
        </p:blipFill>
        <p:spPr bwMode="auto">
          <a:xfrm>
            <a:off x="3830684" y="6141368"/>
            <a:ext cx="500000" cy="500000"/>
          </a:xfrm>
          <a:prstGeom prst="rect">
            <a:avLst/>
          </a:prstGeom>
          <a:noFill/>
        </p:spPr>
      </p:pic>
      <p:pic>
        <p:nvPicPr>
          <p:cNvPr id="1029" name="Picture 5" descr="C:\Users\Martina\Desktop\kisspng-social-media-linkedin-computer-icons-logo-desktop-5b081f9261acc2.9084967515272590264001.png"/>
          <p:cNvPicPr>
            <a:picLocks noChangeAspect="1" noChangeArrowheads="1"/>
          </p:cNvPicPr>
          <p:nvPr/>
        </p:nvPicPr>
        <p:blipFill>
          <a:blip r:embed="rId6" cstate="print">
            <a:lum bright="100000"/>
          </a:blip>
          <a:srcRect/>
          <a:stretch>
            <a:fillRect/>
          </a:stretch>
        </p:blipFill>
        <p:spPr bwMode="auto">
          <a:xfrm>
            <a:off x="6301736" y="6053993"/>
            <a:ext cx="617763" cy="617763"/>
          </a:xfrm>
          <a:prstGeom prst="rect">
            <a:avLst/>
          </a:prstGeom>
          <a:noFill/>
        </p:spPr>
      </p:pic>
      <p:sp>
        <p:nvSpPr>
          <p:cNvPr id="60" name="Textfeld 59"/>
          <p:cNvSpPr txBox="1"/>
          <p:nvPr/>
        </p:nvSpPr>
        <p:spPr>
          <a:xfrm>
            <a:off x="6795947" y="6166088"/>
            <a:ext cx="2841710" cy="369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2" dirty="0">
                <a:solidFill>
                  <a:schemeClr val="bg1"/>
                </a:solidFill>
                <a:latin typeface="Kalinga" pitchFamily="34" charset="0"/>
                <a:cs typeface="Kalinga" pitchFamily="34" charset="0"/>
              </a:rPr>
              <a:t>VIGOUR Project</a:t>
            </a:r>
          </a:p>
        </p:txBody>
      </p:sp>
      <p:pic>
        <p:nvPicPr>
          <p:cNvPr id="15" name="Picture 2" descr="T:\VIGOUR\WP2 Dissemination\02 Logos\EU Emblem\EU-Flag-H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05" y="404657"/>
            <a:ext cx="2394014" cy="483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4166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 smtClean="0"/>
              <a:t>DigitalHealthEurope</a:t>
            </a:r>
            <a:r>
              <a:rPr lang="en-GB" sz="2400" dirty="0" smtClean="0"/>
              <a:t> (DHE) in a nutshell</a:t>
            </a:r>
            <a:endParaRPr lang="en-GB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24744"/>
            <a:ext cx="4176464" cy="2016224"/>
          </a:xfrm>
        </p:spPr>
        <p:txBody>
          <a:bodyPr>
            <a:normAutofit/>
          </a:bodyPr>
          <a:lstStyle/>
          <a:p>
            <a:r>
              <a:rPr lang="de-DE" sz="1600" b="1" dirty="0" smtClean="0">
                <a:solidFill>
                  <a:schemeClr val="accent6"/>
                </a:solidFill>
              </a:rPr>
              <a:t>Title</a:t>
            </a:r>
            <a:r>
              <a:rPr lang="de-DE" sz="1600" dirty="0" smtClean="0"/>
              <a:t>: </a:t>
            </a:r>
            <a:r>
              <a:rPr lang="en-US" sz="1600" dirty="0" smtClean="0"/>
              <a:t>Support to a Digital Health and Care Innovation initiative in the context of Digital Single Market strategy</a:t>
            </a:r>
          </a:p>
          <a:p>
            <a:r>
              <a:rPr lang="de-DE" sz="1600" b="1" dirty="0" smtClean="0">
                <a:solidFill>
                  <a:schemeClr val="accent6"/>
                </a:solidFill>
              </a:rPr>
              <a:t>Duration</a:t>
            </a:r>
            <a:r>
              <a:rPr lang="de-DE" sz="1600" dirty="0" smtClean="0"/>
              <a:t>: Jan ´19 – </a:t>
            </a:r>
            <a:r>
              <a:rPr lang="de-DE" sz="1600" dirty="0" err="1" smtClean="0"/>
              <a:t>Dec</a:t>
            </a:r>
            <a:r>
              <a:rPr lang="de-DE" sz="1600" dirty="0" smtClean="0"/>
              <a:t> ´20 (2 </a:t>
            </a:r>
            <a:r>
              <a:rPr lang="de-DE" sz="1600" dirty="0" err="1" smtClean="0"/>
              <a:t>years</a:t>
            </a:r>
            <a:r>
              <a:rPr lang="de-DE" sz="1600" dirty="0" smtClean="0"/>
              <a:t>)</a:t>
            </a:r>
          </a:p>
          <a:p>
            <a:r>
              <a:rPr lang="de-DE" sz="1600" b="1" dirty="0" err="1" smtClean="0">
                <a:solidFill>
                  <a:schemeClr val="accent6"/>
                </a:solidFill>
              </a:rPr>
              <a:t>Coordinator</a:t>
            </a:r>
            <a:r>
              <a:rPr lang="de-DE" sz="1600" b="1" dirty="0" smtClean="0">
                <a:solidFill>
                  <a:schemeClr val="accent6"/>
                </a:solidFill>
              </a:rPr>
              <a:t>:</a:t>
            </a:r>
            <a:r>
              <a:rPr lang="de-DE" sz="1600" dirty="0" smtClean="0"/>
              <a:t> empirica, Germany</a:t>
            </a:r>
          </a:p>
          <a:p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22.10.2019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34C2-4083-4CC0-97B4-400ADDA9603F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499992" y="1124744"/>
            <a:ext cx="4320480" cy="20162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342900" indent="-342900">
              <a:spcAft>
                <a:spcPts val="600"/>
              </a:spcAft>
              <a:buClr>
                <a:srgbClr val="1D599C"/>
              </a:buClr>
              <a:buFont typeface="Arial" pitchFamily="34" charset="0"/>
              <a:buChar char="►"/>
            </a:pPr>
            <a:r>
              <a:rPr lang="de-DE" sz="1600" b="1" dirty="0" smtClean="0">
                <a:solidFill>
                  <a:schemeClr val="accent6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Instrument</a:t>
            </a:r>
            <a:r>
              <a:rPr lang="de-DE" sz="1600" dirty="0" smtClean="0">
                <a:latin typeface="Lato" pitchFamily="34" charset="0"/>
                <a:ea typeface="Lato" pitchFamily="34" charset="0"/>
                <a:cs typeface="Lato" pitchFamily="34" charset="0"/>
              </a:rPr>
              <a:t>: </a:t>
            </a:r>
            <a:r>
              <a:rPr lang="en-US" sz="1600" dirty="0" smtClean="0">
                <a:latin typeface="Lato" pitchFamily="34" charset="0"/>
                <a:ea typeface="Lato" pitchFamily="34" charset="0"/>
                <a:cs typeface="Lato" pitchFamily="34" charset="0"/>
              </a:rPr>
              <a:t>HORIZON 2020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D599C"/>
              </a:buClr>
              <a:buSzTx/>
              <a:buFont typeface="Arial" pitchFamily="34" charset="0"/>
              <a:buChar char="►"/>
              <a:tabLst/>
              <a:defRPr/>
            </a:pPr>
            <a:r>
              <a:rPr lang="en-US" sz="1600" b="1" dirty="0" smtClean="0">
                <a:solidFill>
                  <a:schemeClr val="accent6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Type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: Coordination &amp; Support 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D599C"/>
              </a:buClr>
              <a:buSzTx/>
              <a:buFont typeface="Arial" pitchFamily="34" charset="0"/>
              <a:buChar char="►"/>
              <a:tabLst/>
              <a:defRPr/>
            </a:pPr>
            <a:r>
              <a:rPr lang="en-US" sz="1600" b="1" dirty="0" smtClean="0">
                <a:solidFill>
                  <a:schemeClr val="accent6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Grant Agreement Number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: 826353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D599C"/>
              </a:buClr>
              <a:buSzTx/>
              <a:buFont typeface="Arial" pitchFamily="34" charset="0"/>
              <a:buChar char="►"/>
              <a:tabLst/>
              <a:defRPr/>
            </a:pPr>
            <a:r>
              <a:rPr lang="en-US" sz="1600" b="1" dirty="0" smtClean="0">
                <a:solidFill>
                  <a:schemeClr val="accent6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Acronym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: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DigitalHealthEurope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marL="342900" lvl="0" indent="-342900">
              <a:spcAft>
                <a:spcPts val="600"/>
              </a:spcAft>
              <a:buClr>
                <a:srgbClr val="1D599C"/>
              </a:buClr>
              <a:buFont typeface="Arial" pitchFamily="34" charset="0"/>
              <a:buChar char="►"/>
            </a:pPr>
            <a:r>
              <a:rPr lang="de-DE" sz="1600" b="1" dirty="0" smtClean="0">
                <a:solidFill>
                  <a:schemeClr val="accent6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Budget</a:t>
            </a:r>
            <a:r>
              <a:rPr lang="de-DE" sz="1600" dirty="0" smtClean="0">
                <a:latin typeface="Lato" pitchFamily="34" charset="0"/>
                <a:ea typeface="Lato" pitchFamily="34" charset="0"/>
                <a:cs typeface="Lato" pitchFamily="34" charset="0"/>
              </a:rPr>
              <a:t>: €3,999,993.75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D599C"/>
              </a:buClr>
              <a:buSzTx/>
              <a:buFont typeface="Arial" pitchFamily="34" charset="0"/>
              <a:buChar char="►"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D599C"/>
              </a:buClr>
              <a:buSzTx/>
              <a:buFont typeface="Arial" pitchFamily="34" charset="0"/>
              <a:buChar char="►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251520" y="2852936"/>
            <a:ext cx="8892480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D599C"/>
              </a:buClr>
              <a:buSzTx/>
              <a:buFont typeface="Arial" pitchFamily="34" charset="0"/>
              <a:buChar char="►"/>
              <a:tabLst/>
              <a:defRPr/>
            </a:pPr>
            <a:r>
              <a:rPr lang="de-DE" dirty="0" err="1" smtClean="0">
                <a:latin typeface="Lato" pitchFamily="34" charset="0"/>
                <a:ea typeface="Lato" pitchFamily="34" charset="0"/>
                <a:cs typeface="Lato" pitchFamily="34" charset="0"/>
              </a:rPr>
              <a:t>Carried</a:t>
            </a:r>
            <a:r>
              <a:rPr lang="de-DE" dirty="0" smtClean="0">
                <a:latin typeface="Lato" pitchFamily="34" charset="0"/>
                <a:ea typeface="Lato" pitchFamily="34" charset="0"/>
                <a:cs typeface="Lato" pitchFamily="34" charset="0"/>
              </a:rPr>
              <a:t> out </a:t>
            </a:r>
            <a:r>
              <a:rPr lang="de-DE" dirty="0" err="1" smtClean="0">
                <a:latin typeface="Lato" pitchFamily="34" charset="0"/>
                <a:ea typeface="Lato" pitchFamily="34" charset="0"/>
                <a:cs typeface="Lato" pitchFamily="34" charset="0"/>
              </a:rPr>
              <a:t>by</a:t>
            </a:r>
            <a:r>
              <a:rPr lang="de-DE" dirty="0" smtClean="0">
                <a:latin typeface="Lato" pitchFamily="34" charset="0"/>
                <a:ea typeface="Lato" pitchFamily="34" charset="0"/>
                <a:cs typeface="Lato" pitchFamily="34" charset="0"/>
              </a:rPr>
              <a:t> 17 </a:t>
            </a:r>
            <a:r>
              <a:rPr lang="de-DE" dirty="0" err="1" smtClean="0">
                <a:latin typeface="Lato" pitchFamily="34" charset="0"/>
                <a:ea typeface="Lato" pitchFamily="34" charset="0"/>
                <a:cs typeface="Lato" pitchFamily="34" charset="0"/>
              </a:rPr>
              <a:t>partners</a:t>
            </a:r>
            <a:r>
              <a:rPr lang="de-DE" dirty="0" smtClean="0"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de-DE" dirty="0" err="1" smtClean="0">
                <a:latin typeface="Lato" pitchFamily="34" charset="0"/>
                <a:ea typeface="Lato" pitchFamily="34" charset="0"/>
                <a:cs typeface="Lato" pitchFamily="34" charset="0"/>
              </a:rPr>
              <a:t>supported</a:t>
            </a:r>
            <a:r>
              <a:rPr lang="de-DE" dirty="0" smtClean="0"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lang="de-DE" dirty="0" err="1" smtClean="0">
                <a:latin typeface="Lato" pitchFamily="34" charset="0"/>
                <a:ea typeface="Lato" pitchFamily="34" charset="0"/>
                <a:cs typeface="Lato" pitchFamily="34" charset="0"/>
              </a:rPr>
              <a:t>by</a:t>
            </a:r>
            <a:r>
              <a:rPr lang="de-DE" dirty="0" smtClean="0">
                <a:latin typeface="Lato" pitchFamily="34" charset="0"/>
                <a:ea typeface="Lato" pitchFamily="34" charset="0"/>
                <a:cs typeface="Lato" pitchFamily="34" charset="0"/>
              </a:rPr>
              <a:t> a Board of 50+ Associated </a:t>
            </a:r>
            <a:r>
              <a:rPr lang="de-DE" dirty="0" err="1" smtClean="0">
                <a:latin typeface="Lato" pitchFamily="34" charset="0"/>
                <a:ea typeface="Lato" pitchFamily="34" charset="0"/>
                <a:cs typeface="Lato" pitchFamily="34" charset="0"/>
              </a:rPr>
              <a:t>Experts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D599C"/>
              </a:buClr>
              <a:buSzTx/>
              <a:buFont typeface="Arial" pitchFamily="34" charset="0"/>
              <a:buChar char="►"/>
              <a:tabLst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Partners‘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members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kumimoji="0" lang="de-DE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have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 &gt;1,100 </a:t>
            </a:r>
            <a:r>
              <a:rPr kumimoji="0" lang="de-DE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members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, </a:t>
            </a:r>
            <a:r>
              <a:rPr kumimoji="0" lang="de-DE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outreach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 </a:t>
            </a:r>
            <a:r>
              <a:rPr kumimoji="0" lang="de-DE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to</a:t>
            </a:r>
            <a:r>
              <a:rPr kumimoji="0" lang="de-DE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 &gt;20,000 </a:t>
            </a:r>
            <a:r>
              <a:rPr kumimoji="0" lang="de-DE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 pitchFamily="34" charset="0"/>
                <a:ea typeface="Lato" pitchFamily="34" charset="0"/>
                <a:cs typeface="Lato" pitchFamily="34" charset="0"/>
              </a:rPr>
              <a:t>organisations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12" name="Grafik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390" y="3845026"/>
            <a:ext cx="1305524" cy="72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5728" t="12598" r="2625" b="11811"/>
          <a:stretch>
            <a:fillRect/>
          </a:stretch>
        </p:blipFill>
        <p:spPr bwMode="auto">
          <a:xfrm>
            <a:off x="3059832" y="5589240"/>
            <a:ext cx="1858967" cy="46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print"/>
          <a:srcRect l="6214" t="16162" r="14563" b="25657"/>
          <a:stretch>
            <a:fillRect/>
          </a:stretch>
        </p:blipFill>
        <p:spPr bwMode="auto">
          <a:xfrm>
            <a:off x="5004048" y="3789040"/>
            <a:ext cx="952798" cy="6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7" descr="Ð ÐµÐ·ÑÐ»ÑÐ°Ñ Ñ Ð¸Ð·Ð¾Ð±ÑÐ°Ð¶ÐµÐ½Ð¸Ðµ Ð·Ð° ERRIN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581128"/>
            <a:ext cx="2020560" cy="808110"/>
          </a:xfrm>
          <a:prstGeom prst="rect">
            <a:avLst/>
          </a:prstGeom>
          <a:noFill/>
        </p:spPr>
      </p:pic>
      <p:pic>
        <p:nvPicPr>
          <p:cNvPr id="18" name="Picture 30" descr="Ð ÐµÐ·ÑÐ»ÑÐ°Ñ Ñ Ð¸Ð·Ð¾Ð±ÑÐ°Ð¶ÐµÐ½Ð¸Ðµ Ð·Ð° IFIC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3902381"/>
            <a:ext cx="1739320" cy="623121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4797152"/>
            <a:ext cx="1173119" cy="58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4760" y="5593103"/>
            <a:ext cx="2085672" cy="55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4645256"/>
            <a:ext cx="916409" cy="61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5" descr="http://proempower-pcp.eu/fileadmin/_processed_/9/0/csm__logo_spms_03_4b0525e51b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797152"/>
            <a:ext cx="1499479" cy="507324"/>
          </a:xfrm>
          <a:prstGeom prst="rect">
            <a:avLst/>
          </a:prstGeom>
          <a:noFill/>
        </p:spPr>
      </p:pic>
      <p:pic>
        <p:nvPicPr>
          <p:cNvPr id="23" name="Picture 22" descr="Ð ÐµÐ·ÑÐ»ÑÐ°Ñ Ñ Ð¸Ð·Ð¾Ð±ÑÐ°Ð¶ÐµÐ½Ð¸Ðµ Ð·Ð° EPF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1880" y="3789040"/>
            <a:ext cx="1410507" cy="619859"/>
          </a:xfrm>
          <a:prstGeom prst="rect">
            <a:avLst/>
          </a:prstGeom>
          <a:noFill/>
        </p:spPr>
      </p:pic>
      <p:pic>
        <p:nvPicPr>
          <p:cNvPr id="24" name="Picture 26" descr="Datei:JÃ¼lich fz logo.sv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15544" y="3965375"/>
            <a:ext cx="1467645" cy="489827"/>
          </a:xfrm>
          <a:prstGeom prst="rect">
            <a:avLst/>
          </a:prstGeom>
          <a:noFill/>
        </p:spPr>
      </p:pic>
      <p:pic>
        <p:nvPicPr>
          <p:cNvPr id="25" name="Picture 24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24128" y="4653136"/>
            <a:ext cx="648072" cy="648072"/>
          </a:xfrm>
          <a:prstGeom prst="rect">
            <a:avLst/>
          </a:prstGeom>
          <a:noFill/>
        </p:spPr>
      </p:pic>
      <p:pic>
        <p:nvPicPr>
          <p:cNvPr id="10244" name="Picture 4" descr="Image result for central european initiativ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26219" y="4616794"/>
            <a:ext cx="1116632" cy="676534"/>
          </a:xfrm>
          <a:prstGeom prst="rect">
            <a:avLst/>
          </a:prstGeom>
          <a:noFill/>
        </p:spPr>
      </p:pic>
      <p:pic>
        <p:nvPicPr>
          <p:cNvPr id="10246" name="Picture 6" descr="Image result for coci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95736" y="5589240"/>
            <a:ext cx="504056" cy="703026"/>
          </a:xfrm>
          <a:prstGeom prst="rect">
            <a:avLst/>
          </a:prstGeom>
          <a:noFill/>
        </p:spPr>
      </p:pic>
      <p:pic>
        <p:nvPicPr>
          <p:cNvPr id="28" name="Picture 19" descr="Ð ÐµÐ·ÑÐ»ÑÐ°Ñ Ñ Ð¸Ð·Ð¾Ð±ÑÐ°Ð¶ÐµÐ½Ð¸Ðµ Ð·Ð° funka logo"/>
          <p:cNvPicPr>
            <a:picLocks noChangeAspect="1" noChangeArrowheads="1"/>
          </p:cNvPicPr>
          <p:nvPr/>
        </p:nvPicPr>
        <p:blipFill>
          <a:blip r:embed="rId17" cstate="print"/>
          <a:srcRect l="11034" t="21324" b="14703"/>
          <a:stretch>
            <a:fillRect/>
          </a:stretch>
        </p:blipFill>
        <p:spPr bwMode="auto">
          <a:xfrm>
            <a:off x="6084168" y="3933056"/>
            <a:ext cx="1228725" cy="457200"/>
          </a:xfrm>
          <a:prstGeom prst="rect">
            <a:avLst/>
          </a:prstGeom>
          <a:noFill/>
        </p:spPr>
      </p:pic>
      <p:sp>
        <p:nvSpPr>
          <p:cNvPr id="27" name="Fußzeilenplatzhalt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Dissemination Event, Sarajevo </a:t>
            </a:r>
            <a:endParaRPr lang="en-GB" dirty="0"/>
          </a:p>
        </p:txBody>
      </p:sp>
      <p:pic>
        <p:nvPicPr>
          <p:cNvPr id="1028" name="Picture 4" descr="http://www.rscn.eu/globalassets/startpage/rscn-logo.png?width=170&amp;quality=9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20072" y="5445224"/>
            <a:ext cx="864096" cy="726857"/>
          </a:xfrm>
          <a:prstGeom prst="rect">
            <a:avLst/>
          </a:prstGeom>
          <a:noFill/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2" y="5732644"/>
            <a:ext cx="1500664" cy="37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112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Background </a:t>
            </a:r>
            <a:endParaRPr lang="en-GB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08.01.2019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34C2-4083-4CC0-97B4-400ADDA9603F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1773"/>
            <a:ext cx="8064896" cy="583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164644" y="6621986"/>
            <a:ext cx="79928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Source: https</a:t>
            </a:r>
            <a:r>
              <a:rPr lang="de-DE" sz="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://ec.europa.eu/digital-single-market/en/news/infographic-digital-health-and-care-eu</a:t>
            </a:r>
          </a:p>
        </p:txBody>
      </p:sp>
    </p:spTree>
    <p:extLst>
      <p:ext uri="{BB962C8B-B14F-4D97-AF65-F5344CB8AC3E}">
        <p14:creationId xmlns:p14="http://schemas.microsoft.com/office/powerpoint/2010/main" val="2060341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Operational objectives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1656184"/>
          </a:xfrm>
        </p:spPr>
        <p:txBody>
          <a:bodyPr>
            <a:noAutofit/>
          </a:bodyPr>
          <a:lstStyle/>
          <a:p>
            <a:r>
              <a:rPr lang="en-GB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Provide centralised, integrated and continued support to </a:t>
            </a:r>
            <a:r>
              <a:rPr lang="en-GB" sz="1600" dirty="0">
                <a:solidFill>
                  <a:schemeClr val="accent6"/>
                </a:solidFill>
              </a:rPr>
              <a:t>scaling up and deploying digital solutions</a:t>
            </a:r>
            <a:r>
              <a:rPr lang="en-GB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for chronic diseases and integrated, person-centred care</a:t>
            </a:r>
          </a:p>
          <a:p>
            <a:pPr lvl="1"/>
            <a:r>
              <a:rPr lang="en-GB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highly impactful and replicable</a:t>
            </a:r>
          </a:p>
          <a:p>
            <a:pPr lvl="1"/>
            <a:r>
              <a:rPr lang="en-GB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may cover public and non-public initiatives</a:t>
            </a:r>
          </a:p>
          <a:p>
            <a:r>
              <a:rPr lang="en-GB" sz="1600" dirty="0">
                <a:solidFill>
                  <a:schemeClr val="accent6"/>
                </a:solidFill>
              </a:rPr>
              <a:t>Analyse, elaborate and promote </a:t>
            </a:r>
            <a:r>
              <a:rPr lang="en-GB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enabling factors and building blocks towards reference frameworks that enable scaling up and deployment of the digital solutions</a:t>
            </a:r>
          </a:p>
          <a:p>
            <a:pPr lvl="1"/>
            <a:r>
              <a:rPr lang="en-GB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guidelines</a:t>
            </a:r>
          </a:p>
          <a:p>
            <a:pPr lvl="1"/>
            <a:r>
              <a:rPr lang="en-GB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funding advice</a:t>
            </a:r>
          </a:p>
          <a:p>
            <a:pPr lvl="1"/>
            <a:r>
              <a:rPr lang="en-GB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methodologies and tools such as for impact assessment</a:t>
            </a:r>
          </a:p>
          <a:p>
            <a:r>
              <a:rPr lang="en-GB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Facilitate the forming of </a:t>
            </a:r>
            <a:r>
              <a:rPr lang="en-GB" sz="1600" dirty="0">
                <a:solidFill>
                  <a:schemeClr val="accent6"/>
                </a:solidFill>
              </a:rPr>
              <a:t>collaboration platforms </a:t>
            </a:r>
            <a:r>
              <a:rPr lang="en-GB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on key aspects of the digital transformation of health and care priorities of the Digital Single Market</a:t>
            </a:r>
          </a:p>
          <a:p>
            <a:pPr lvl="1"/>
            <a:r>
              <a:rPr lang="en-GB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co-ordinating platform participants to analyse key challenges and solutions</a:t>
            </a:r>
          </a:p>
          <a:p>
            <a:pPr lvl="1"/>
            <a:r>
              <a:rPr lang="en-GB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elaborate common strategic agendas and commitments</a:t>
            </a:r>
          </a:p>
          <a:p>
            <a:r>
              <a:rPr lang="en-GB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Foster the </a:t>
            </a:r>
            <a:r>
              <a:rPr lang="en-GB" sz="1600" dirty="0">
                <a:solidFill>
                  <a:schemeClr val="accent6"/>
                </a:solidFill>
              </a:rPr>
              <a:t>policy vision </a:t>
            </a:r>
            <a:r>
              <a:rPr lang="en-GB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with respect to the EU’s co-ordination and support on Digital Transformation for Health and Care (DTHC) topics beyond 2020</a:t>
            </a:r>
          </a:p>
          <a:p>
            <a:pPr lvl="1"/>
            <a:r>
              <a:rPr lang="en-GB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analysis of the scaling up and collaboration platform work</a:t>
            </a:r>
          </a:p>
          <a:p>
            <a:pPr lvl="1"/>
            <a:r>
              <a:rPr lang="en-GB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collection of feedback from all stakeholders,</a:t>
            </a:r>
          </a:p>
          <a:p>
            <a:pPr lvl="1"/>
            <a:r>
              <a:rPr lang="en-GB" sz="1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formulation of concrete recommendations – policy, legislative, regulatory, Multiannual Financial Framework (MFF) post 2020</a:t>
            </a:r>
          </a:p>
          <a:p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22.10.2019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34C2-4083-4CC0-97B4-400ADDA9603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Fußzeilenplatzhalter 26"/>
          <p:cNvSpPr>
            <a:spLocks noGrp="1"/>
          </p:cNvSpPr>
          <p:nvPr>
            <p:ph type="ftr" sz="quarter" idx="11"/>
          </p:nvPr>
        </p:nvSpPr>
        <p:spPr>
          <a:xfrm>
            <a:off x="1547664" y="6409149"/>
            <a:ext cx="6120680" cy="365125"/>
          </a:xfrm>
        </p:spPr>
        <p:txBody>
          <a:bodyPr/>
          <a:lstStyle/>
          <a:p>
            <a:r>
              <a:rPr lang="en-US" dirty="0" smtClean="0"/>
              <a:t>Dissemination Event, Sarajevo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820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key activities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34C2-4083-4CC0-97B4-400ADDA9603F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22.10.2019</a:t>
            </a:r>
            <a:endParaRPr lang="en-GB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3"/>
          <a:stretch>
            <a:fillRect/>
          </a:stretch>
        </p:blipFill>
        <p:spPr>
          <a:xfrm>
            <a:off x="899593" y="980688"/>
            <a:ext cx="7335203" cy="5408176"/>
          </a:xfrm>
          <a:prstGeom prst="rect">
            <a:avLst/>
          </a:prstGeom>
        </p:spPr>
      </p:pic>
      <p:sp>
        <p:nvSpPr>
          <p:cNvPr id="10" name="Fußzeilenplatzhalter 26"/>
          <p:cNvSpPr>
            <a:spLocks noGrp="1"/>
          </p:cNvSpPr>
          <p:nvPr>
            <p:ph type="ftr" sz="quarter" idx="11"/>
          </p:nvPr>
        </p:nvSpPr>
        <p:spPr>
          <a:xfrm>
            <a:off x="1547664" y="6409149"/>
            <a:ext cx="6120680" cy="365125"/>
          </a:xfrm>
        </p:spPr>
        <p:txBody>
          <a:bodyPr/>
          <a:lstStyle/>
          <a:p>
            <a:r>
              <a:rPr lang="en-US" dirty="0" smtClean="0"/>
              <a:t>Dissemination Event, Sarajevo </a:t>
            </a:r>
            <a:endParaRPr lang="en-GB" dirty="0"/>
          </a:p>
        </p:txBody>
      </p:sp>
      <p:cxnSp>
        <p:nvCxnSpPr>
          <p:cNvPr id="15" name="Gerader Verbinder 14"/>
          <p:cNvCxnSpPr/>
          <p:nvPr/>
        </p:nvCxnSpPr>
        <p:spPr>
          <a:xfrm>
            <a:off x="971600" y="1050841"/>
            <a:ext cx="720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07" y="3061526"/>
            <a:ext cx="7224386" cy="3657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014" y="4241649"/>
            <a:ext cx="7224386" cy="3657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4889721"/>
            <a:ext cx="7224386" cy="3657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034" y="6359617"/>
            <a:ext cx="7224386" cy="3657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twinning scheme   </a:t>
            </a:r>
            <a:r>
              <a:rPr lang="en-GB" sz="1800" dirty="0"/>
              <a:t>(Lead: </a:t>
            </a:r>
            <a:r>
              <a:rPr lang="en-GB" sz="1800" dirty="0" smtClean="0"/>
              <a:t>empirica) </a:t>
            </a:r>
            <a:endParaRPr lang="en-GB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03848" y="1122372"/>
            <a:ext cx="5688632" cy="2450644"/>
          </a:xfrm>
        </p:spPr>
        <p:txBody>
          <a:bodyPr>
            <a:noAutofit/>
          </a:bodyPr>
          <a:lstStyle/>
          <a:p>
            <a:r>
              <a:rPr lang="en-GB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Builds upon </a:t>
            </a:r>
            <a:r>
              <a:rPr lang="en-GB" sz="1600" dirty="0">
                <a:solidFill>
                  <a:schemeClr val="accent6"/>
                </a:solidFill>
              </a:rPr>
              <a:t>experiences</a:t>
            </a:r>
            <a:r>
              <a:rPr lang="en-GB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gained in the ScaleAHA</a:t>
            </a:r>
            <a:r>
              <a:rPr lang="en-GB" sz="1600" baseline="30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study and the WE4AHA</a:t>
            </a:r>
            <a:r>
              <a:rPr lang="en-GB" sz="1600" baseline="30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GB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project</a:t>
            </a:r>
          </a:p>
          <a:p>
            <a:r>
              <a:rPr lang="en-GB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Provides a mechanism for scaling up </a:t>
            </a:r>
            <a:r>
              <a:rPr lang="en-GB" sz="1600" dirty="0">
                <a:solidFill>
                  <a:schemeClr val="accent6"/>
                </a:solidFill>
              </a:rPr>
              <a:t>innovative digital solutions</a:t>
            </a:r>
          </a:p>
          <a:p>
            <a:r>
              <a:rPr lang="en-GB" sz="1600" dirty="0" smtClean="0"/>
              <a:t>Includes provision of </a:t>
            </a:r>
            <a:r>
              <a:rPr lang="en-GB" sz="1600" dirty="0" smtClean="0">
                <a:solidFill>
                  <a:schemeClr val="accent6"/>
                </a:solidFill>
              </a:rPr>
              <a:t>funding </a:t>
            </a:r>
            <a:r>
              <a:rPr lang="en-GB" sz="1600" dirty="0" smtClean="0"/>
              <a:t>by </a:t>
            </a:r>
            <a:r>
              <a:rPr lang="en-GB" sz="1600" dirty="0" err="1" smtClean="0"/>
              <a:t>DigitalHealthEurope</a:t>
            </a:r>
            <a:r>
              <a:rPr lang="en-GB" sz="1600" dirty="0" smtClean="0"/>
              <a:t> to enable the </a:t>
            </a:r>
            <a:r>
              <a:rPr lang="en-GB" sz="1600" dirty="0">
                <a:solidFill>
                  <a:schemeClr val="accent6"/>
                </a:solidFill>
              </a:rPr>
              <a:t>transfer</a:t>
            </a:r>
            <a:r>
              <a:rPr lang="en-GB" sz="1600" dirty="0" smtClean="0"/>
              <a:t> of innovative solutions from one European region or country to another </a:t>
            </a:r>
          </a:p>
          <a:p>
            <a:r>
              <a:rPr lang="en-GB" sz="1600" dirty="0" smtClean="0"/>
              <a:t>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</a:t>
            </a:r>
            <a:r>
              <a:rPr lang="en-GB" sz="1600" dirty="0">
                <a:solidFill>
                  <a:schemeClr val="accent6"/>
                </a:solidFill>
              </a:rPr>
              <a:t>call for applications </a:t>
            </a:r>
            <a:r>
              <a:rPr lang="en-GB" sz="1600" dirty="0" smtClean="0"/>
              <a:t>closed, 2</a:t>
            </a:r>
            <a:r>
              <a:rPr lang="en-GB" sz="1600" baseline="30000" dirty="0" smtClean="0"/>
              <a:t>nd</a:t>
            </a:r>
            <a:r>
              <a:rPr lang="en-GB" sz="1600" dirty="0" smtClean="0"/>
              <a:t> call planned for December 2019</a:t>
            </a: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22.10.2019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34C2-4083-4CC0-97B4-400ADDA9603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Rechteck 5"/>
          <p:cNvSpPr/>
          <p:nvPr/>
        </p:nvSpPr>
        <p:spPr>
          <a:xfrm>
            <a:off x="539597" y="3740949"/>
            <a:ext cx="8280876" cy="788673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65B0"/>
              </a:solidFill>
            </a:endParaRPr>
          </a:p>
        </p:txBody>
      </p:sp>
      <p:pic>
        <p:nvPicPr>
          <p:cNvPr id="7" name="Picture 6" descr="T:\DHE\Templates and Visuals\Visuals\Twinnings\Twinnings-without-elements.png"/>
          <p:cNvPicPr>
            <a:picLocks noChangeAspect="1" noChangeArrowheads="1"/>
          </p:cNvPicPr>
          <p:nvPr/>
        </p:nvPicPr>
        <p:blipFill>
          <a:blip r:embed="rId3" cstate="print"/>
          <a:srcRect l="26923" t="33228" r="26923" b="7538"/>
          <a:stretch>
            <a:fillRect/>
          </a:stretch>
        </p:blipFill>
        <p:spPr bwMode="auto">
          <a:xfrm>
            <a:off x="611560" y="1316766"/>
            <a:ext cx="2304256" cy="1968218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611558" y="3807733"/>
            <a:ext cx="6264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Lato Black" pitchFamily="34" charset="0"/>
                <a:ea typeface="Lato" pitchFamily="34" charset="0"/>
                <a:cs typeface="Lato" pitchFamily="34" charset="0"/>
              </a:rPr>
              <a:t>~€ 1 Million in funding for </a:t>
            </a:r>
            <a:r>
              <a:rPr lang="en-GB" sz="1600" b="1" dirty="0" err="1" smtClean="0">
                <a:solidFill>
                  <a:schemeClr val="bg1"/>
                </a:solidFill>
                <a:latin typeface="Lato Black" pitchFamily="34" charset="0"/>
                <a:ea typeface="Lato" pitchFamily="34" charset="0"/>
                <a:cs typeface="Lato" pitchFamily="34" charset="0"/>
              </a:rPr>
              <a:t>Twinnings</a:t>
            </a:r>
            <a:r>
              <a:rPr lang="en-GB" sz="1600" b="1" dirty="0" smtClean="0">
                <a:solidFill>
                  <a:schemeClr val="bg1"/>
                </a:solidFill>
                <a:latin typeface="Lato Black" pitchFamily="34" charset="0"/>
                <a:ea typeface="Lato" pitchFamily="34" charset="0"/>
                <a:cs typeface="Lato" pitchFamily="34" charset="0"/>
              </a:rPr>
              <a:t> on innovative digital solutions in 2019-2020</a:t>
            </a:r>
          </a:p>
        </p:txBody>
      </p:sp>
      <p:grpSp>
        <p:nvGrpSpPr>
          <p:cNvPr id="9" name="Gruppieren 26"/>
          <p:cNvGrpSpPr>
            <a:grpSpLocks noChangeAspect="1"/>
          </p:cNvGrpSpPr>
          <p:nvPr/>
        </p:nvGrpSpPr>
        <p:grpSpPr>
          <a:xfrm>
            <a:off x="7020281" y="3837069"/>
            <a:ext cx="842494" cy="505494"/>
            <a:chOff x="2691685" y="2243723"/>
            <a:chExt cx="3425002" cy="2369921"/>
          </a:xfrm>
        </p:grpSpPr>
        <p:sp>
          <p:nvSpPr>
            <p:cNvPr id="10" name="Abgerundetes Rechteck 4"/>
            <p:cNvSpPr/>
            <p:nvPr/>
          </p:nvSpPr>
          <p:spPr>
            <a:xfrm>
              <a:off x="3943348" y="2621805"/>
              <a:ext cx="1795463" cy="1055118"/>
            </a:xfrm>
            <a:custGeom>
              <a:avLst/>
              <a:gdLst>
                <a:gd name="connsiteX0" fmla="*/ 0 w 1581150"/>
                <a:gd name="connsiteY0" fmla="*/ 131017 h 786085"/>
                <a:gd name="connsiteX1" fmla="*/ 131017 w 1581150"/>
                <a:gd name="connsiteY1" fmla="*/ 0 h 786085"/>
                <a:gd name="connsiteX2" fmla="*/ 1450133 w 1581150"/>
                <a:gd name="connsiteY2" fmla="*/ 0 h 786085"/>
                <a:gd name="connsiteX3" fmla="*/ 1581150 w 1581150"/>
                <a:gd name="connsiteY3" fmla="*/ 131017 h 786085"/>
                <a:gd name="connsiteX4" fmla="*/ 1581150 w 1581150"/>
                <a:gd name="connsiteY4" fmla="*/ 655068 h 786085"/>
                <a:gd name="connsiteX5" fmla="*/ 1450133 w 1581150"/>
                <a:gd name="connsiteY5" fmla="*/ 786085 h 786085"/>
                <a:gd name="connsiteX6" fmla="*/ 131017 w 1581150"/>
                <a:gd name="connsiteY6" fmla="*/ 786085 h 786085"/>
                <a:gd name="connsiteX7" fmla="*/ 0 w 1581150"/>
                <a:gd name="connsiteY7" fmla="*/ 655068 h 786085"/>
                <a:gd name="connsiteX8" fmla="*/ 0 w 1581150"/>
                <a:gd name="connsiteY8" fmla="*/ 131017 h 786085"/>
                <a:gd name="connsiteX0" fmla="*/ 261938 w 1843088"/>
                <a:gd name="connsiteY0" fmla="*/ 131017 h 786085"/>
                <a:gd name="connsiteX1" fmla="*/ 392955 w 1843088"/>
                <a:gd name="connsiteY1" fmla="*/ 0 h 786085"/>
                <a:gd name="connsiteX2" fmla="*/ 1712071 w 1843088"/>
                <a:gd name="connsiteY2" fmla="*/ 0 h 786085"/>
                <a:gd name="connsiteX3" fmla="*/ 1843088 w 1843088"/>
                <a:gd name="connsiteY3" fmla="*/ 131017 h 786085"/>
                <a:gd name="connsiteX4" fmla="*/ 1843088 w 1843088"/>
                <a:gd name="connsiteY4" fmla="*/ 655068 h 786085"/>
                <a:gd name="connsiteX5" fmla="*/ 1712071 w 1843088"/>
                <a:gd name="connsiteY5" fmla="*/ 786085 h 786085"/>
                <a:gd name="connsiteX6" fmla="*/ 392955 w 1843088"/>
                <a:gd name="connsiteY6" fmla="*/ 786085 h 786085"/>
                <a:gd name="connsiteX7" fmla="*/ 0 w 1843088"/>
                <a:gd name="connsiteY7" fmla="*/ 493143 h 786085"/>
                <a:gd name="connsiteX8" fmla="*/ 261938 w 1843088"/>
                <a:gd name="connsiteY8" fmla="*/ 131017 h 786085"/>
                <a:gd name="connsiteX0" fmla="*/ 204788 w 1843088"/>
                <a:gd name="connsiteY0" fmla="*/ 121492 h 786085"/>
                <a:gd name="connsiteX1" fmla="*/ 392955 w 1843088"/>
                <a:gd name="connsiteY1" fmla="*/ 0 h 786085"/>
                <a:gd name="connsiteX2" fmla="*/ 1712071 w 1843088"/>
                <a:gd name="connsiteY2" fmla="*/ 0 h 786085"/>
                <a:gd name="connsiteX3" fmla="*/ 1843088 w 1843088"/>
                <a:gd name="connsiteY3" fmla="*/ 131017 h 786085"/>
                <a:gd name="connsiteX4" fmla="*/ 1843088 w 1843088"/>
                <a:gd name="connsiteY4" fmla="*/ 655068 h 786085"/>
                <a:gd name="connsiteX5" fmla="*/ 1712071 w 1843088"/>
                <a:gd name="connsiteY5" fmla="*/ 786085 h 786085"/>
                <a:gd name="connsiteX6" fmla="*/ 392955 w 1843088"/>
                <a:gd name="connsiteY6" fmla="*/ 786085 h 786085"/>
                <a:gd name="connsiteX7" fmla="*/ 0 w 1843088"/>
                <a:gd name="connsiteY7" fmla="*/ 493143 h 786085"/>
                <a:gd name="connsiteX8" fmla="*/ 204788 w 1843088"/>
                <a:gd name="connsiteY8" fmla="*/ 121492 h 786085"/>
                <a:gd name="connsiteX0" fmla="*/ 204788 w 1843088"/>
                <a:gd name="connsiteY0" fmla="*/ 121492 h 786085"/>
                <a:gd name="connsiteX1" fmla="*/ 392955 w 1843088"/>
                <a:gd name="connsiteY1" fmla="*/ 0 h 786085"/>
                <a:gd name="connsiteX2" fmla="*/ 1712071 w 1843088"/>
                <a:gd name="connsiteY2" fmla="*/ 0 h 786085"/>
                <a:gd name="connsiteX3" fmla="*/ 1843088 w 1843088"/>
                <a:gd name="connsiteY3" fmla="*/ 131017 h 786085"/>
                <a:gd name="connsiteX4" fmla="*/ 1843088 w 1843088"/>
                <a:gd name="connsiteY4" fmla="*/ 655068 h 786085"/>
                <a:gd name="connsiteX5" fmla="*/ 1712071 w 1843088"/>
                <a:gd name="connsiteY5" fmla="*/ 786085 h 786085"/>
                <a:gd name="connsiteX6" fmla="*/ 240555 w 1843088"/>
                <a:gd name="connsiteY6" fmla="*/ 671785 h 786085"/>
                <a:gd name="connsiteX7" fmla="*/ 0 w 1843088"/>
                <a:gd name="connsiteY7" fmla="*/ 493143 h 786085"/>
                <a:gd name="connsiteX8" fmla="*/ 204788 w 1843088"/>
                <a:gd name="connsiteY8" fmla="*/ 121492 h 786085"/>
                <a:gd name="connsiteX0" fmla="*/ 204788 w 1843088"/>
                <a:gd name="connsiteY0" fmla="*/ 121492 h 786085"/>
                <a:gd name="connsiteX1" fmla="*/ 392955 w 1843088"/>
                <a:gd name="connsiteY1" fmla="*/ 0 h 786085"/>
                <a:gd name="connsiteX2" fmla="*/ 1712071 w 1843088"/>
                <a:gd name="connsiteY2" fmla="*/ 0 h 786085"/>
                <a:gd name="connsiteX3" fmla="*/ 1843088 w 1843088"/>
                <a:gd name="connsiteY3" fmla="*/ 131017 h 786085"/>
                <a:gd name="connsiteX4" fmla="*/ 1843088 w 1843088"/>
                <a:gd name="connsiteY4" fmla="*/ 655068 h 786085"/>
                <a:gd name="connsiteX5" fmla="*/ 1712071 w 1843088"/>
                <a:gd name="connsiteY5" fmla="*/ 786085 h 786085"/>
                <a:gd name="connsiteX6" fmla="*/ 240555 w 1843088"/>
                <a:gd name="connsiteY6" fmla="*/ 671785 h 786085"/>
                <a:gd name="connsiteX7" fmla="*/ 0 w 1843088"/>
                <a:gd name="connsiteY7" fmla="*/ 493143 h 786085"/>
                <a:gd name="connsiteX8" fmla="*/ 204788 w 1843088"/>
                <a:gd name="connsiteY8" fmla="*/ 121492 h 786085"/>
                <a:gd name="connsiteX0" fmla="*/ 204788 w 1843088"/>
                <a:gd name="connsiteY0" fmla="*/ 121492 h 786085"/>
                <a:gd name="connsiteX1" fmla="*/ 392955 w 1843088"/>
                <a:gd name="connsiteY1" fmla="*/ 0 h 786085"/>
                <a:gd name="connsiteX2" fmla="*/ 1712071 w 1843088"/>
                <a:gd name="connsiteY2" fmla="*/ 0 h 786085"/>
                <a:gd name="connsiteX3" fmla="*/ 1843088 w 1843088"/>
                <a:gd name="connsiteY3" fmla="*/ 131017 h 786085"/>
                <a:gd name="connsiteX4" fmla="*/ 1843088 w 1843088"/>
                <a:gd name="connsiteY4" fmla="*/ 655068 h 786085"/>
                <a:gd name="connsiteX5" fmla="*/ 1712071 w 1843088"/>
                <a:gd name="connsiteY5" fmla="*/ 786085 h 786085"/>
                <a:gd name="connsiteX6" fmla="*/ 657226 w 1843088"/>
                <a:gd name="connsiteY6" fmla="*/ 557212 h 786085"/>
                <a:gd name="connsiteX7" fmla="*/ 240555 w 1843088"/>
                <a:gd name="connsiteY7" fmla="*/ 671785 h 786085"/>
                <a:gd name="connsiteX8" fmla="*/ 0 w 1843088"/>
                <a:gd name="connsiteY8" fmla="*/ 493143 h 786085"/>
                <a:gd name="connsiteX9" fmla="*/ 204788 w 1843088"/>
                <a:gd name="connsiteY9" fmla="*/ 121492 h 786085"/>
                <a:gd name="connsiteX0" fmla="*/ 204788 w 1843088"/>
                <a:gd name="connsiteY0" fmla="*/ 121492 h 786085"/>
                <a:gd name="connsiteX1" fmla="*/ 392955 w 1843088"/>
                <a:gd name="connsiteY1" fmla="*/ 0 h 786085"/>
                <a:gd name="connsiteX2" fmla="*/ 1712071 w 1843088"/>
                <a:gd name="connsiteY2" fmla="*/ 0 h 786085"/>
                <a:gd name="connsiteX3" fmla="*/ 1843088 w 1843088"/>
                <a:gd name="connsiteY3" fmla="*/ 131017 h 786085"/>
                <a:gd name="connsiteX4" fmla="*/ 1843088 w 1843088"/>
                <a:gd name="connsiteY4" fmla="*/ 655068 h 786085"/>
                <a:gd name="connsiteX5" fmla="*/ 1712071 w 1843088"/>
                <a:gd name="connsiteY5" fmla="*/ 786085 h 786085"/>
                <a:gd name="connsiteX6" fmla="*/ 552451 w 1843088"/>
                <a:gd name="connsiteY6" fmla="*/ 395287 h 786085"/>
                <a:gd name="connsiteX7" fmla="*/ 240555 w 1843088"/>
                <a:gd name="connsiteY7" fmla="*/ 671785 h 786085"/>
                <a:gd name="connsiteX8" fmla="*/ 0 w 1843088"/>
                <a:gd name="connsiteY8" fmla="*/ 493143 h 786085"/>
                <a:gd name="connsiteX9" fmla="*/ 204788 w 1843088"/>
                <a:gd name="connsiteY9" fmla="*/ 121492 h 786085"/>
                <a:gd name="connsiteX0" fmla="*/ 204788 w 1843088"/>
                <a:gd name="connsiteY0" fmla="*/ 121492 h 1038497"/>
                <a:gd name="connsiteX1" fmla="*/ 392955 w 1843088"/>
                <a:gd name="connsiteY1" fmla="*/ 0 h 1038497"/>
                <a:gd name="connsiteX2" fmla="*/ 1712071 w 1843088"/>
                <a:gd name="connsiteY2" fmla="*/ 0 h 1038497"/>
                <a:gd name="connsiteX3" fmla="*/ 1843088 w 1843088"/>
                <a:gd name="connsiteY3" fmla="*/ 131017 h 1038497"/>
                <a:gd name="connsiteX4" fmla="*/ 1843088 w 1843088"/>
                <a:gd name="connsiteY4" fmla="*/ 655068 h 1038497"/>
                <a:gd name="connsiteX5" fmla="*/ 1521571 w 1843088"/>
                <a:gd name="connsiteY5" fmla="*/ 1038497 h 1038497"/>
                <a:gd name="connsiteX6" fmla="*/ 552451 w 1843088"/>
                <a:gd name="connsiteY6" fmla="*/ 395287 h 1038497"/>
                <a:gd name="connsiteX7" fmla="*/ 240555 w 1843088"/>
                <a:gd name="connsiteY7" fmla="*/ 671785 h 1038497"/>
                <a:gd name="connsiteX8" fmla="*/ 0 w 1843088"/>
                <a:gd name="connsiteY8" fmla="*/ 493143 h 1038497"/>
                <a:gd name="connsiteX9" fmla="*/ 204788 w 1843088"/>
                <a:gd name="connsiteY9" fmla="*/ 121492 h 1038497"/>
                <a:gd name="connsiteX0" fmla="*/ 204788 w 1843088"/>
                <a:gd name="connsiteY0" fmla="*/ 121492 h 1038497"/>
                <a:gd name="connsiteX1" fmla="*/ 392955 w 1843088"/>
                <a:gd name="connsiteY1" fmla="*/ 0 h 1038497"/>
                <a:gd name="connsiteX2" fmla="*/ 1712071 w 1843088"/>
                <a:gd name="connsiteY2" fmla="*/ 0 h 1038497"/>
                <a:gd name="connsiteX3" fmla="*/ 1843088 w 1843088"/>
                <a:gd name="connsiteY3" fmla="*/ 131017 h 1038497"/>
                <a:gd name="connsiteX4" fmla="*/ 1785938 w 1843088"/>
                <a:gd name="connsiteY4" fmla="*/ 736030 h 1038497"/>
                <a:gd name="connsiteX5" fmla="*/ 1521571 w 1843088"/>
                <a:gd name="connsiteY5" fmla="*/ 1038497 h 1038497"/>
                <a:gd name="connsiteX6" fmla="*/ 552451 w 1843088"/>
                <a:gd name="connsiteY6" fmla="*/ 395287 h 1038497"/>
                <a:gd name="connsiteX7" fmla="*/ 240555 w 1843088"/>
                <a:gd name="connsiteY7" fmla="*/ 671785 h 1038497"/>
                <a:gd name="connsiteX8" fmla="*/ 0 w 1843088"/>
                <a:gd name="connsiteY8" fmla="*/ 493143 h 1038497"/>
                <a:gd name="connsiteX9" fmla="*/ 204788 w 1843088"/>
                <a:gd name="connsiteY9" fmla="*/ 121492 h 1038497"/>
                <a:gd name="connsiteX0" fmla="*/ 204788 w 1843088"/>
                <a:gd name="connsiteY0" fmla="*/ 121492 h 1038497"/>
                <a:gd name="connsiteX1" fmla="*/ 392955 w 1843088"/>
                <a:gd name="connsiteY1" fmla="*/ 0 h 1038497"/>
                <a:gd name="connsiteX2" fmla="*/ 1259634 w 1843088"/>
                <a:gd name="connsiteY2" fmla="*/ 0 h 1038497"/>
                <a:gd name="connsiteX3" fmla="*/ 1843088 w 1843088"/>
                <a:gd name="connsiteY3" fmla="*/ 131017 h 1038497"/>
                <a:gd name="connsiteX4" fmla="*/ 1785938 w 1843088"/>
                <a:gd name="connsiteY4" fmla="*/ 736030 h 1038497"/>
                <a:gd name="connsiteX5" fmla="*/ 1521571 w 1843088"/>
                <a:gd name="connsiteY5" fmla="*/ 1038497 h 1038497"/>
                <a:gd name="connsiteX6" fmla="*/ 552451 w 1843088"/>
                <a:gd name="connsiteY6" fmla="*/ 395287 h 1038497"/>
                <a:gd name="connsiteX7" fmla="*/ 240555 w 1843088"/>
                <a:gd name="connsiteY7" fmla="*/ 671785 h 1038497"/>
                <a:gd name="connsiteX8" fmla="*/ 0 w 1843088"/>
                <a:gd name="connsiteY8" fmla="*/ 493143 h 1038497"/>
                <a:gd name="connsiteX9" fmla="*/ 204788 w 1843088"/>
                <a:gd name="connsiteY9" fmla="*/ 121492 h 1038497"/>
                <a:gd name="connsiteX0" fmla="*/ 204788 w 1785938"/>
                <a:gd name="connsiteY0" fmla="*/ 145118 h 1062123"/>
                <a:gd name="connsiteX1" fmla="*/ 392955 w 1785938"/>
                <a:gd name="connsiteY1" fmla="*/ 23626 h 1062123"/>
                <a:gd name="connsiteX2" fmla="*/ 1259634 w 1785938"/>
                <a:gd name="connsiteY2" fmla="*/ 23626 h 1062123"/>
                <a:gd name="connsiteX3" fmla="*/ 1552575 w 1785938"/>
                <a:gd name="connsiteY3" fmla="*/ 35580 h 1062123"/>
                <a:gd name="connsiteX4" fmla="*/ 1785938 w 1785938"/>
                <a:gd name="connsiteY4" fmla="*/ 759656 h 1062123"/>
                <a:gd name="connsiteX5" fmla="*/ 1521571 w 1785938"/>
                <a:gd name="connsiteY5" fmla="*/ 1062123 h 1062123"/>
                <a:gd name="connsiteX6" fmla="*/ 552451 w 1785938"/>
                <a:gd name="connsiteY6" fmla="*/ 418913 h 1062123"/>
                <a:gd name="connsiteX7" fmla="*/ 240555 w 1785938"/>
                <a:gd name="connsiteY7" fmla="*/ 695411 h 1062123"/>
                <a:gd name="connsiteX8" fmla="*/ 0 w 1785938"/>
                <a:gd name="connsiteY8" fmla="*/ 516769 h 1062123"/>
                <a:gd name="connsiteX9" fmla="*/ 204788 w 1785938"/>
                <a:gd name="connsiteY9" fmla="*/ 145118 h 1062123"/>
                <a:gd name="connsiteX0" fmla="*/ 204788 w 1785938"/>
                <a:gd name="connsiteY0" fmla="*/ 145118 h 1062123"/>
                <a:gd name="connsiteX1" fmla="*/ 392955 w 1785938"/>
                <a:gd name="connsiteY1" fmla="*/ 23626 h 1062123"/>
                <a:gd name="connsiteX2" fmla="*/ 1259634 w 1785938"/>
                <a:gd name="connsiteY2" fmla="*/ 23626 h 1062123"/>
                <a:gd name="connsiteX3" fmla="*/ 1552575 w 1785938"/>
                <a:gd name="connsiteY3" fmla="*/ 35580 h 1062123"/>
                <a:gd name="connsiteX4" fmla="*/ 1785938 w 1785938"/>
                <a:gd name="connsiteY4" fmla="*/ 759656 h 1062123"/>
                <a:gd name="connsiteX5" fmla="*/ 1521571 w 1785938"/>
                <a:gd name="connsiteY5" fmla="*/ 1062123 h 1062123"/>
                <a:gd name="connsiteX6" fmla="*/ 552451 w 1785938"/>
                <a:gd name="connsiteY6" fmla="*/ 418913 h 1062123"/>
                <a:gd name="connsiteX7" fmla="*/ 240555 w 1785938"/>
                <a:gd name="connsiteY7" fmla="*/ 695411 h 1062123"/>
                <a:gd name="connsiteX8" fmla="*/ 0 w 1785938"/>
                <a:gd name="connsiteY8" fmla="*/ 516769 h 1062123"/>
                <a:gd name="connsiteX9" fmla="*/ 204788 w 1785938"/>
                <a:gd name="connsiteY9" fmla="*/ 145118 h 1062123"/>
                <a:gd name="connsiteX0" fmla="*/ 204788 w 1785938"/>
                <a:gd name="connsiteY0" fmla="*/ 145118 h 1062123"/>
                <a:gd name="connsiteX1" fmla="*/ 392955 w 1785938"/>
                <a:gd name="connsiteY1" fmla="*/ 23626 h 1062123"/>
                <a:gd name="connsiteX2" fmla="*/ 1259634 w 1785938"/>
                <a:gd name="connsiteY2" fmla="*/ 23626 h 1062123"/>
                <a:gd name="connsiteX3" fmla="*/ 1552575 w 1785938"/>
                <a:gd name="connsiteY3" fmla="*/ 35580 h 1062123"/>
                <a:gd name="connsiteX4" fmla="*/ 1785938 w 1785938"/>
                <a:gd name="connsiteY4" fmla="*/ 759656 h 1062123"/>
                <a:gd name="connsiteX5" fmla="*/ 1521571 w 1785938"/>
                <a:gd name="connsiteY5" fmla="*/ 1062123 h 1062123"/>
                <a:gd name="connsiteX6" fmla="*/ 552451 w 1785938"/>
                <a:gd name="connsiteY6" fmla="*/ 418913 h 1062123"/>
                <a:gd name="connsiteX7" fmla="*/ 240555 w 1785938"/>
                <a:gd name="connsiteY7" fmla="*/ 695411 h 1062123"/>
                <a:gd name="connsiteX8" fmla="*/ 0 w 1785938"/>
                <a:gd name="connsiteY8" fmla="*/ 516769 h 1062123"/>
                <a:gd name="connsiteX9" fmla="*/ 204788 w 1785938"/>
                <a:gd name="connsiteY9" fmla="*/ 145118 h 1062123"/>
                <a:gd name="connsiteX0" fmla="*/ 204788 w 1785938"/>
                <a:gd name="connsiteY0" fmla="*/ 145118 h 1062123"/>
                <a:gd name="connsiteX1" fmla="*/ 392955 w 1785938"/>
                <a:gd name="connsiteY1" fmla="*/ 23626 h 1062123"/>
                <a:gd name="connsiteX2" fmla="*/ 1259634 w 1785938"/>
                <a:gd name="connsiteY2" fmla="*/ 23626 h 1062123"/>
                <a:gd name="connsiteX3" fmla="*/ 1552575 w 1785938"/>
                <a:gd name="connsiteY3" fmla="*/ 35580 h 1062123"/>
                <a:gd name="connsiteX4" fmla="*/ 1785938 w 1785938"/>
                <a:gd name="connsiteY4" fmla="*/ 759656 h 1062123"/>
                <a:gd name="connsiteX5" fmla="*/ 1521571 w 1785938"/>
                <a:gd name="connsiteY5" fmla="*/ 1062123 h 1062123"/>
                <a:gd name="connsiteX6" fmla="*/ 552451 w 1785938"/>
                <a:gd name="connsiteY6" fmla="*/ 418913 h 1062123"/>
                <a:gd name="connsiteX7" fmla="*/ 240555 w 1785938"/>
                <a:gd name="connsiteY7" fmla="*/ 695411 h 1062123"/>
                <a:gd name="connsiteX8" fmla="*/ 0 w 1785938"/>
                <a:gd name="connsiteY8" fmla="*/ 516769 h 1062123"/>
                <a:gd name="connsiteX9" fmla="*/ 204788 w 1785938"/>
                <a:gd name="connsiteY9" fmla="*/ 145118 h 1062123"/>
                <a:gd name="connsiteX0" fmla="*/ 214313 w 1795463"/>
                <a:gd name="connsiteY0" fmla="*/ 145118 h 1062123"/>
                <a:gd name="connsiteX1" fmla="*/ 402480 w 1795463"/>
                <a:gd name="connsiteY1" fmla="*/ 23626 h 1062123"/>
                <a:gd name="connsiteX2" fmla="*/ 1269159 w 1795463"/>
                <a:gd name="connsiteY2" fmla="*/ 23626 h 1062123"/>
                <a:gd name="connsiteX3" fmla="*/ 1562100 w 1795463"/>
                <a:gd name="connsiteY3" fmla="*/ 35580 h 1062123"/>
                <a:gd name="connsiteX4" fmla="*/ 1795463 w 1795463"/>
                <a:gd name="connsiteY4" fmla="*/ 759656 h 1062123"/>
                <a:gd name="connsiteX5" fmla="*/ 1531096 w 1795463"/>
                <a:gd name="connsiteY5" fmla="*/ 1062123 h 1062123"/>
                <a:gd name="connsiteX6" fmla="*/ 561976 w 1795463"/>
                <a:gd name="connsiteY6" fmla="*/ 418913 h 1062123"/>
                <a:gd name="connsiteX7" fmla="*/ 250080 w 1795463"/>
                <a:gd name="connsiteY7" fmla="*/ 695411 h 1062123"/>
                <a:gd name="connsiteX8" fmla="*/ 0 w 1795463"/>
                <a:gd name="connsiteY8" fmla="*/ 545344 h 1062123"/>
                <a:gd name="connsiteX9" fmla="*/ 214313 w 1795463"/>
                <a:gd name="connsiteY9" fmla="*/ 145118 h 1062123"/>
                <a:gd name="connsiteX0" fmla="*/ 214313 w 1795463"/>
                <a:gd name="connsiteY0" fmla="*/ 145118 h 1062123"/>
                <a:gd name="connsiteX1" fmla="*/ 402480 w 1795463"/>
                <a:gd name="connsiteY1" fmla="*/ 23626 h 1062123"/>
                <a:gd name="connsiteX2" fmla="*/ 1269159 w 1795463"/>
                <a:gd name="connsiteY2" fmla="*/ 23626 h 1062123"/>
                <a:gd name="connsiteX3" fmla="*/ 1562100 w 1795463"/>
                <a:gd name="connsiteY3" fmla="*/ 35580 h 1062123"/>
                <a:gd name="connsiteX4" fmla="*/ 1795463 w 1795463"/>
                <a:gd name="connsiteY4" fmla="*/ 759656 h 1062123"/>
                <a:gd name="connsiteX5" fmla="*/ 1531096 w 1795463"/>
                <a:gd name="connsiteY5" fmla="*/ 1062123 h 1062123"/>
                <a:gd name="connsiteX6" fmla="*/ 561976 w 1795463"/>
                <a:gd name="connsiteY6" fmla="*/ 418913 h 1062123"/>
                <a:gd name="connsiteX7" fmla="*/ 254842 w 1795463"/>
                <a:gd name="connsiteY7" fmla="*/ 719224 h 1062123"/>
                <a:gd name="connsiteX8" fmla="*/ 0 w 1795463"/>
                <a:gd name="connsiteY8" fmla="*/ 545344 h 1062123"/>
                <a:gd name="connsiteX9" fmla="*/ 214313 w 1795463"/>
                <a:gd name="connsiteY9" fmla="*/ 145118 h 1062123"/>
                <a:gd name="connsiteX0" fmla="*/ 214313 w 1795463"/>
                <a:gd name="connsiteY0" fmla="*/ 145118 h 1062123"/>
                <a:gd name="connsiteX1" fmla="*/ 402480 w 1795463"/>
                <a:gd name="connsiteY1" fmla="*/ 23626 h 1062123"/>
                <a:gd name="connsiteX2" fmla="*/ 1269159 w 1795463"/>
                <a:gd name="connsiteY2" fmla="*/ 23626 h 1062123"/>
                <a:gd name="connsiteX3" fmla="*/ 1562100 w 1795463"/>
                <a:gd name="connsiteY3" fmla="*/ 35580 h 1062123"/>
                <a:gd name="connsiteX4" fmla="*/ 1795463 w 1795463"/>
                <a:gd name="connsiteY4" fmla="*/ 759656 h 1062123"/>
                <a:gd name="connsiteX5" fmla="*/ 1531096 w 1795463"/>
                <a:gd name="connsiteY5" fmla="*/ 1062123 h 1062123"/>
                <a:gd name="connsiteX6" fmla="*/ 609601 w 1795463"/>
                <a:gd name="connsiteY6" fmla="*/ 423675 h 1062123"/>
                <a:gd name="connsiteX7" fmla="*/ 254842 w 1795463"/>
                <a:gd name="connsiteY7" fmla="*/ 719224 h 1062123"/>
                <a:gd name="connsiteX8" fmla="*/ 0 w 1795463"/>
                <a:gd name="connsiteY8" fmla="*/ 545344 h 1062123"/>
                <a:gd name="connsiteX9" fmla="*/ 214313 w 1795463"/>
                <a:gd name="connsiteY9" fmla="*/ 145118 h 1062123"/>
                <a:gd name="connsiteX0" fmla="*/ 214313 w 1795463"/>
                <a:gd name="connsiteY0" fmla="*/ 145118 h 1062123"/>
                <a:gd name="connsiteX1" fmla="*/ 402480 w 1795463"/>
                <a:gd name="connsiteY1" fmla="*/ 23626 h 1062123"/>
                <a:gd name="connsiteX2" fmla="*/ 1269159 w 1795463"/>
                <a:gd name="connsiteY2" fmla="*/ 23626 h 1062123"/>
                <a:gd name="connsiteX3" fmla="*/ 1562100 w 1795463"/>
                <a:gd name="connsiteY3" fmla="*/ 35580 h 1062123"/>
                <a:gd name="connsiteX4" fmla="*/ 1795463 w 1795463"/>
                <a:gd name="connsiteY4" fmla="*/ 759656 h 1062123"/>
                <a:gd name="connsiteX5" fmla="*/ 1531096 w 1795463"/>
                <a:gd name="connsiteY5" fmla="*/ 1062123 h 1062123"/>
                <a:gd name="connsiteX6" fmla="*/ 609601 w 1795463"/>
                <a:gd name="connsiteY6" fmla="*/ 423675 h 1062123"/>
                <a:gd name="connsiteX7" fmla="*/ 254842 w 1795463"/>
                <a:gd name="connsiteY7" fmla="*/ 719224 h 1062123"/>
                <a:gd name="connsiteX8" fmla="*/ 0 w 1795463"/>
                <a:gd name="connsiteY8" fmla="*/ 545344 h 1062123"/>
                <a:gd name="connsiteX9" fmla="*/ 214313 w 1795463"/>
                <a:gd name="connsiteY9" fmla="*/ 145118 h 1062123"/>
                <a:gd name="connsiteX0" fmla="*/ 214313 w 1795463"/>
                <a:gd name="connsiteY0" fmla="*/ 145118 h 1062123"/>
                <a:gd name="connsiteX1" fmla="*/ 402480 w 1795463"/>
                <a:gd name="connsiteY1" fmla="*/ 23626 h 1062123"/>
                <a:gd name="connsiteX2" fmla="*/ 1269159 w 1795463"/>
                <a:gd name="connsiteY2" fmla="*/ 23626 h 1062123"/>
                <a:gd name="connsiteX3" fmla="*/ 1562100 w 1795463"/>
                <a:gd name="connsiteY3" fmla="*/ 35580 h 1062123"/>
                <a:gd name="connsiteX4" fmla="*/ 1795463 w 1795463"/>
                <a:gd name="connsiteY4" fmla="*/ 759656 h 1062123"/>
                <a:gd name="connsiteX5" fmla="*/ 1531096 w 1795463"/>
                <a:gd name="connsiteY5" fmla="*/ 1062123 h 1062123"/>
                <a:gd name="connsiteX6" fmla="*/ 609601 w 1795463"/>
                <a:gd name="connsiteY6" fmla="*/ 423675 h 1062123"/>
                <a:gd name="connsiteX7" fmla="*/ 254842 w 1795463"/>
                <a:gd name="connsiteY7" fmla="*/ 719224 h 1062123"/>
                <a:gd name="connsiteX8" fmla="*/ 0 w 1795463"/>
                <a:gd name="connsiteY8" fmla="*/ 545344 h 1062123"/>
                <a:gd name="connsiteX9" fmla="*/ 214313 w 1795463"/>
                <a:gd name="connsiteY9" fmla="*/ 145118 h 1062123"/>
                <a:gd name="connsiteX0" fmla="*/ 214313 w 1795463"/>
                <a:gd name="connsiteY0" fmla="*/ 145118 h 1062123"/>
                <a:gd name="connsiteX1" fmla="*/ 402480 w 1795463"/>
                <a:gd name="connsiteY1" fmla="*/ 23626 h 1062123"/>
                <a:gd name="connsiteX2" fmla="*/ 1269159 w 1795463"/>
                <a:gd name="connsiteY2" fmla="*/ 23626 h 1062123"/>
                <a:gd name="connsiteX3" fmla="*/ 1562100 w 1795463"/>
                <a:gd name="connsiteY3" fmla="*/ 35580 h 1062123"/>
                <a:gd name="connsiteX4" fmla="*/ 1795463 w 1795463"/>
                <a:gd name="connsiteY4" fmla="*/ 759656 h 1062123"/>
                <a:gd name="connsiteX5" fmla="*/ 1531096 w 1795463"/>
                <a:gd name="connsiteY5" fmla="*/ 1062123 h 1062123"/>
                <a:gd name="connsiteX6" fmla="*/ 609601 w 1795463"/>
                <a:gd name="connsiteY6" fmla="*/ 423675 h 1062123"/>
                <a:gd name="connsiteX7" fmla="*/ 254842 w 1795463"/>
                <a:gd name="connsiteY7" fmla="*/ 719224 h 1062123"/>
                <a:gd name="connsiteX8" fmla="*/ 0 w 1795463"/>
                <a:gd name="connsiteY8" fmla="*/ 545344 h 1062123"/>
                <a:gd name="connsiteX9" fmla="*/ 214313 w 1795463"/>
                <a:gd name="connsiteY9" fmla="*/ 145118 h 1062123"/>
                <a:gd name="connsiteX0" fmla="*/ 214313 w 1795463"/>
                <a:gd name="connsiteY0" fmla="*/ 145118 h 1062123"/>
                <a:gd name="connsiteX1" fmla="*/ 402480 w 1795463"/>
                <a:gd name="connsiteY1" fmla="*/ 23626 h 1062123"/>
                <a:gd name="connsiteX2" fmla="*/ 1269159 w 1795463"/>
                <a:gd name="connsiteY2" fmla="*/ 23626 h 1062123"/>
                <a:gd name="connsiteX3" fmla="*/ 1562100 w 1795463"/>
                <a:gd name="connsiteY3" fmla="*/ 35580 h 1062123"/>
                <a:gd name="connsiteX4" fmla="*/ 1795463 w 1795463"/>
                <a:gd name="connsiteY4" fmla="*/ 759656 h 1062123"/>
                <a:gd name="connsiteX5" fmla="*/ 1531096 w 1795463"/>
                <a:gd name="connsiteY5" fmla="*/ 1062123 h 1062123"/>
                <a:gd name="connsiteX6" fmla="*/ 609601 w 1795463"/>
                <a:gd name="connsiteY6" fmla="*/ 423675 h 1062123"/>
                <a:gd name="connsiteX7" fmla="*/ 254842 w 1795463"/>
                <a:gd name="connsiteY7" fmla="*/ 719224 h 1062123"/>
                <a:gd name="connsiteX8" fmla="*/ 0 w 1795463"/>
                <a:gd name="connsiteY8" fmla="*/ 545344 h 1062123"/>
                <a:gd name="connsiteX9" fmla="*/ 214313 w 1795463"/>
                <a:gd name="connsiteY9" fmla="*/ 145118 h 1062123"/>
                <a:gd name="connsiteX0" fmla="*/ 214313 w 1795463"/>
                <a:gd name="connsiteY0" fmla="*/ 166464 h 1083469"/>
                <a:gd name="connsiteX1" fmla="*/ 402480 w 1795463"/>
                <a:gd name="connsiteY1" fmla="*/ 44972 h 1083469"/>
                <a:gd name="connsiteX2" fmla="*/ 1269159 w 1795463"/>
                <a:gd name="connsiteY2" fmla="*/ 44972 h 1083469"/>
                <a:gd name="connsiteX3" fmla="*/ 1552575 w 1795463"/>
                <a:gd name="connsiteY3" fmla="*/ 28351 h 1083469"/>
                <a:gd name="connsiteX4" fmla="*/ 1795463 w 1795463"/>
                <a:gd name="connsiteY4" fmla="*/ 781002 h 1083469"/>
                <a:gd name="connsiteX5" fmla="*/ 1531096 w 1795463"/>
                <a:gd name="connsiteY5" fmla="*/ 1083469 h 1083469"/>
                <a:gd name="connsiteX6" fmla="*/ 609601 w 1795463"/>
                <a:gd name="connsiteY6" fmla="*/ 445021 h 1083469"/>
                <a:gd name="connsiteX7" fmla="*/ 254842 w 1795463"/>
                <a:gd name="connsiteY7" fmla="*/ 740570 h 1083469"/>
                <a:gd name="connsiteX8" fmla="*/ 0 w 1795463"/>
                <a:gd name="connsiteY8" fmla="*/ 566690 h 1083469"/>
                <a:gd name="connsiteX9" fmla="*/ 214313 w 1795463"/>
                <a:gd name="connsiteY9" fmla="*/ 166464 h 1083469"/>
                <a:gd name="connsiteX0" fmla="*/ 214313 w 1795463"/>
                <a:gd name="connsiteY0" fmla="*/ 138113 h 1055118"/>
                <a:gd name="connsiteX1" fmla="*/ 402480 w 1795463"/>
                <a:gd name="connsiteY1" fmla="*/ 16621 h 1055118"/>
                <a:gd name="connsiteX2" fmla="*/ 1269159 w 1795463"/>
                <a:gd name="connsiteY2" fmla="*/ 16621 h 1055118"/>
                <a:gd name="connsiteX3" fmla="*/ 1552575 w 1795463"/>
                <a:gd name="connsiteY3" fmla="*/ 0 h 1055118"/>
                <a:gd name="connsiteX4" fmla="*/ 1795463 w 1795463"/>
                <a:gd name="connsiteY4" fmla="*/ 752651 h 1055118"/>
                <a:gd name="connsiteX5" fmla="*/ 1531096 w 1795463"/>
                <a:gd name="connsiteY5" fmla="*/ 1055118 h 1055118"/>
                <a:gd name="connsiteX6" fmla="*/ 609601 w 1795463"/>
                <a:gd name="connsiteY6" fmla="*/ 416670 h 1055118"/>
                <a:gd name="connsiteX7" fmla="*/ 254842 w 1795463"/>
                <a:gd name="connsiteY7" fmla="*/ 712219 h 1055118"/>
                <a:gd name="connsiteX8" fmla="*/ 0 w 1795463"/>
                <a:gd name="connsiteY8" fmla="*/ 538339 h 1055118"/>
                <a:gd name="connsiteX9" fmla="*/ 214313 w 1795463"/>
                <a:gd name="connsiteY9" fmla="*/ 138113 h 1055118"/>
                <a:gd name="connsiteX0" fmla="*/ 214313 w 1795463"/>
                <a:gd name="connsiteY0" fmla="*/ 138113 h 1055118"/>
                <a:gd name="connsiteX1" fmla="*/ 402480 w 1795463"/>
                <a:gd name="connsiteY1" fmla="*/ 16621 h 1055118"/>
                <a:gd name="connsiteX2" fmla="*/ 1269159 w 1795463"/>
                <a:gd name="connsiteY2" fmla="*/ 16621 h 1055118"/>
                <a:gd name="connsiteX3" fmla="*/ 1552575 w 1795463"/>
                <a:gd name="connsiteY3" fmla="*/ 0 h 1055118"/>
                <a:gd name="connsiteX4" fmla="*/ 1795463 w 1795463"/>
                <a:gd name="connsiteY4" fmla="*/ 752651 h 1055118"/>
                <a:gd name="connsiteX5" fmla="*/ 1531096 w 1795463"/>
                <a:gd name="connsiteY5" fmla="*/ 1055118 h 1055118"/>
                <a:gd name="connsiteX6" fmla="*/ 609601 w 1795463"/>
                <a:gd name="connsiteY6" fmla="*/ 416670 h 1055118"/>
                <a:gd name="connsiteX7" fmla="*/ 254842 w 1795463"/>
                <a:gd name="connsiteY7" fmla="*/ 712219 h 1055118"/>
                <a:gd name="connsiteX8" fmla="*/ 0 w 1795463"/>
                <a:gd name="connsiteY8" fmla="*/ 538339 h 1055118"/>
                <a:gd name="connsiteX9" fmla="*/ 214313 w 1795463"/>
                <a:gd name="connsiteY9" fmla="*/ 138113 h 1055118"/>
                <a:gd name="connsiteX0" fmla="*/ 200025 w 1795463"/>
                <a:gd name="connsiteY0" fmla="*/ 147638 h 1055118"/>
                <a:gd name="connsiteX1" fmla="*/ 402480 w 1795463"/>
                <a:gd name="connsiteY1" fmla="*/ 16621 h 1055118"/>
                <a:gd name="connsiteX2" fmla="*/ 1269159 w 1795463"/>
                <a:gd name="connsiteY2" fmla="*/ 16621 h 1055118"/>
                <a:gd name="connsiteX3" fmla="*/ 1552575 w 1795463"/>
                <a:gd name="connsiteY3" fmla="*/ 0 h 1055118"/>
                <a:gd name="connsiteX4" fmla="*/ 1795463 w 1795463"/>
                <a:gd name="connsiteY4" fmla="*/ 752651 h 1055118"/>
                <a:gd name="connsiteX5" fmla="*/ 1531096 w 1795463"/>
                <a:gd name="connsiteY5" fmla="*/ 1055118 h 1055118"/>
                <a:gd name="connsiteX6" fmla="*/ 609601 w 1795463"/>
                <a:gd name="connsiteY6" fmla="*/ 416670 h 1055118"/>
                <a:gd name="connsiteX7" fmla="*/ 254842 w 1795463"/>
                <a:gd name="connsiteY7" fmla="*/ 712219 h 1055118"/>
                <a:gd name="connsiteX8" fmla="*/ 0 w 1795463"/>
                <a:gd name="connsiteY8" fmla="*/ 538339 h 1055118"/>
                <a:gd name="connsiteX9" fmla="*/ 200025 w 1795463"/>
                <a:gd name="connsiteY9" fmla="*/ 147638 h 1055118"/>
                <a:gd name="connsiteX0" fmla="*/ 200025 w 1795463"/>
                <a:gd name="connsiteY0" fmla="*/ 147638 h 1055118"/>
                <a:gd name="connsiteX1" fmla="*/ 402480 w 1795463"/>
                <a:gd name="connsiteY1" fmla="*/ 16621 h 1055118"/>
                <a:gd name="connsiteX2" fmla="*/ 1269159 w 1795463"/>
                <a:gd name="connsiteY2" fmla="*/ 16621 h 1055118"/>
                <a:gd name="connsiteX3" fmla="*/ 1552575 w 1795463"/>
                <a:gd name="connsiteY3" fmla="*/ 0 h 1055118"/>
                <a:gd name="connsiteX4" fmla="*/ 1795463 w 1795463"/>
                <a:gd name="connsiteY4" fmla="*/ 752651 h 1055118"/>
                <a:gd name="connsiteX5" fmla="*/ 1531096 w 1795463"/>
                <a:gd name="connsiteY5" fmla="*/ 1055118 h 1055118"/>
                <a:gd name="connsiteX6" fmla="*/ 609601 w 1795463"/>
                <a:gd name="connsiteY6" fmla="*/ 416670 h 1055118"/>
                <a:gd name="connsiteX7" fmla="*/ 254842 w 1795463"/>
                <a:gd name="connsiteY7" fmla="*/ 712219 h 1055118"/>
                <a:gd name="connsiteX8" fmla="*/ 0 w 1795463"/>
                <a:gd name="connsiteY8" fmla="*/ 538339 h 1055118"/>
                <a:gd name="connsiteX9" fmla="*/ 200025 w 1795463"/>
                <a:gd name="connsiteY9" fmla="*/ 147638 h 1055118"/>
                <a:gd name="connsiteX0" fmla="*/ 200025 w 1795463"/>
                <a:gd name="connsiteY0" fmla="*/ 147638 h 1055118"/>
                <a:gd name="connsiteX1" fmla="*/ 402480 w 1795463"/>
                <a:gd name="connsiteY1" fmla="*/ 16621 h 1055118"/>
                <a:gd name="connsiteX2" fmla="*/ 1269159 w 1795463"/>
                <a:gd name="connsiteY2" fmla="*/ 16621 h 1055118"/>
                <a:gd name="connsiteX3" fmla="*/ 1552575 w 1795463"/>
                <a:gd name="connsiteY3" fmla="*/ 0 h 1055118"/>
                <a:gd name="connsiteX4" fmla="*/ 1795463 w 1795463"/>
                <a:gd name="connsiteY4" fmla="*/ 752651 h 1055118"/>
                <a:gd name="connsiteX5" fmla="*/ 1531096 w 1795463"/>
                <a:gd name="connsiteY5" fmla="*/ 1055118 h 1055118"/>
                <a:gd name="connsiteX6" fmla="*/ 609601 w 1795463"/>
                <a:gd name="connsiteY6" fmla="*/ 416670 h 1055118"/>
                <a:gd name="connsiteX7" fmla="*/ 254842 w 1795463"/>
                <a:gd name="connsiteY7" fmla="*/ 712219 h 1055118"/>
                <a:gd name="connsiteX8" fmla="*/ 0 w 1795463"/>
                <a:gd name="connsiteY8" fmla="*/ 538339 h 1055118"/>
                <a:gd name="connsiteX9" fmla="*/ 200025 w 1795463"/>
                <a:gd name="connsiteY9" fmla="*/ 147638 h 105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5463" h="1055118">
                  <a:moveTo>
                    <a:pt x="200025" y="147638"/>
                  </a:moveTo>
                  <a:cubicBezTo>
                    <a:pt x="261937" y="8604"/>
                    <a:pt x="330121" y="16621"/>
                    <a:pt x="402480" y="16621"/>
                  </a:cubicBezTo>
                  <a:lnTo>
                    <a:pt x="1269159" y="16621"/>
                  </a:lnTo>
                  <a:cubicBezTo>
                    <a:pt x="1341518" y="16621"/>
                    <a:pt x="1376362" y="3841"/>
                    <a:pt x="1552575" y="0"/>
                  </a:cubicBezTo>
                  <a:lnTo>
                    <a:pt x="1795463" y="752651"/>
                  </a:lnTo>
                  <a:cubicBezTo>
                    <a:pt x="1643063" y="925022"/>
                    <a:pt x="1755854" y="826518"/>
                    <a:pt x="1531096" y="1055118"/>
                  </a:cubicBezTo>
                  <a:cubicBezTo>
                    <a:pt x="1333452" y="1038809"/>
                    <a:pt x="854854" y="435720"/>
                    <a:pt x="609601" y="416670"/>
                  </a:cubicBezTo>
                  <a:cubicBezTo>
                    <a:pt x="364348" y="397620"/>
                    <a:pt x="364380" y="722897"/>
                    <a:pt x="254842" y="712219"/>
                  </a:cubicBezTo>
                  <a:cubicBezTo>
                    <a:pt x="182483" y="712219"/>
                    <a:pt x="0" y="610698"/>
                    <a:pt x="0" y="538339"/>
                  </a:cubicBezTo>
                  <a:cubicBezTo>
                    <a:pt x="52388" y="363655"/>
                    <a:pt x="109538" y="308034"/>
                    <a:pt x="200025" y="147638"/>
                  </a:cubicBezTo>
                  <a:close/>
                </a:path>
              </a:pathLst>
            </a:custGeom>
            <a:solidFill>
              <a:srgbClr val="76BDD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algn="ctr"/>
              <a:endParaRPr lang="de-DE" sz="1100" b="1" dirty="0" smtClean="0">
                <a:solidFill>
                  <a:srgbClr val="07416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bgerundetes Rechteck 10"/>
            <p:cNvSpPr/>
            <p:nvPr/>
          </p:nvSpPr>
          <p:spPr>
            <a:xfrm rot="20548133">
              <a:off x="5718668" y="2328900"/>
              <a:ext cx="398019" cy="1164166"/>
            </a:xfrm>
            <a:prstGeom prst="roundRect">
              <a:avLst>
                <a:gd name="adj" fmla="val 10539"/>
              </a:avLst>
            </a:prstGeom>
            <a:solidFill>
              <a:srgbClr val="76BDD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1100" b="1" dirty="0">
                <a:solidFill>
                  <a:srgbClr val="07416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bgerundetes Rechteck 11"/>
            <p:cNvSpPr/>
            <p:nvPr/>
          </p:nvSpPr>
          <p:spPr>
            <a:xfrm rot="2264770">
              <a:off x="2829666" y="2243723"/>
              <a:ext cx="398019" cy="1164166"/>
            </a:xfrm>
            <a:prstGeom prst="roundRect">
              <a:avLst>
                <a:gd name="adj" fmla="val 10539"/>
              </a:avLst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1100" b="1" dirty="0">
                <a:solidFill>
                  <a:srgbClr val="07416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bgerundetes Rechteck 12"/>
            <p:cNvSpPr/>
            <p:nvPr/>
          </p:nvSpPr>
          <p:spPr>
            <a:xfrm rot="2517443">
              <a:off x="3116966" y="3683582"/>
              <a:ext cx="239322" cy="348756"/>
            </a:xfrm>
            <a:prstGeom prst="roundRect">
              <a:avLst>
                <a:gd name="adj" fmla="val 34803"/>
              </a:avLst>
            </a:prstGeom>
            <a:solidFill>
              <a:srgbClr val="76BDD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1100" b="1" dirty="0">
                <a:solidFill>
                  <a:srgbClr val="07416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bgerundetes Rechteck 13"/>
            <p:cNvSpPr/>
            <p:nvPr/>
          </p:nvSpPr>
          <p:spPr>
            <a:xfrm rot="2376053">
              <a:off x="3331314" y="3857081"/>
              <a:ext cx="284745" cy="473573"/>
            </a:xfrm>
            <a:prstGeom prst="roundRect">
              <a:avLst>
                <a:gd name="adj" fmla="val 34803"/>
              </a:avLst>
            </a:prstGeom>
            <a:solidFill>
              <a:srgbClr val="76BDD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1100" b="1" dirty="0">
                <a:solidFill>
                  <a:srgbClr val="07416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Abgerundetes Rechteck 14"/>
            <p:cNvSpPr/>
            <p:nvPr/>
          </p:nvSpPr>
          <p:spPr>
            <a:xfrm rot="2376053">
              <a:off x="3604792" y="4139429"/>
              <a:ext cx="284745" cy="373088"/>
            </a:xfrm>
            <a:prstGeom prst="roundRect">
              <a:avLst>
                <a:gd name="adj" fmla="val 34803"/>
              </a:avLst>
            </a:prstGeom>
            <a:solidFill>
              <a:srgbClr val="76BDD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1100" b="1" dirty="0">
                <a:solidFill>
                  <a:srgbClr val="07416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Abgerundetes Rechteck 14"/>
            <p:cNvSpPr/>
            <p:nvPr/>
          </p:nvSpPr>
          <p:spPr>
            <a:xfrm rot="2196649">
              <a:off x="2931262" y="2997426"/>
              <a:ext cx="2424974" cy="1616218"/>
            </a:xfrm>
            <a:custGeom>
              <a:avLst/>
              <a:gdLst>
                <a:gd name="connsiteX0" fmla="*/ 53326 w 2424974"/>
                <a:gd name="connsiteY0" fmla="*/ 182930 h 1616218"/>
                <a:gd name="connsiteX1" fmla="*/ 196523 w 2424974"/>
                <a:gd name="connsiteY1" fmla="*/ 147460 h 1616218"/>
                <a:gd name="connsiteX2" fmla="*/ 458124 w 2424974"/>
                <a:gd name="connsiteY2" fmla="*/ 64901 h 1616218"/>
                <a:gd name="connsiteX3" fmla="*/ 619377 w 2424974"/>
                <a:gd name="connsiteY3" fmla="*/ 494893 h 1616218"/>
                <a:gd name="connsiteX4" fmla="*/ 1062193 w 2424974"/>
                <a:gd name="connsiteY4" fmla="*/ 446732 h 1616218"/>
                <a:gd name="connsiteX5" fmla="*/ 1101500 w 2424974"/>
                <a:gd name="connsiteY5" fmla="*/ 243081 h 1616218"/>
                <a:gd name="connsiteX6" fmla="*/ 1094243 w 2424974"/>
                <a:gd name="connsiteY6" fmla="*/ 196487 h 1616218"/>
                <a:gd name="connsiteX7" fmla="*/ 1094451 w 2424974"/>
                <a:gd name="connsiteY7" fmla="*/ 120386 h 1616218"/>
                <a:gd name="connsiteX8" fmla="*/ 1232226 w 2424974"/>
                <a:gd name="connsiteY8" fmla="*/ 0 h 1616218"/>
                <a:gd name="connsiteX9" fmla="*/ 2304688 w 2424974"/>
                <a:gd name="connsiteY9" fmla="*/ 20225 h 1616218"/>
                <a:gd name="connsiteX10" fmla="*/ 2421943 w 2424974"/>
                <a:gd name="connsiteY10" fmla="*/ 148459 h 1616218"/>
                <a:gd name="connsiteX11" fmla="*/ 2417148 w 2424974"/>
                <a:gd name="connsiteY11" fmla="*/ 255654 h 1616218"/>
                <a:gd name="connsiteX12" fmla="*/ 2288914 w 2424974"/>
                <a:gd name="connsiteY12" fmla="*/ 372909 h 1616218"/>
                <a:gd name="connsiteX13" fmla="*/ 1694006 w 2424974"/>
                <a:gd name="connsiteY13" fmla="*/ 346301 h 1616218"/>
                <a:gd name="connsiteX14" fmla="*/ 1666892 w 2424974"/>
                <a:gd name="connsiteY14" fmla="*/ 408826 h 1616218"/>
                <a:gd name="connsiteX15" fmla="*/ 1676935 w 2424974"/>
                <a:gd name="connsiteY15" fmla="*/ 475015 h 1616218"/>
                <a:gd name="connsiteX16" fmla="*/ 2259099 w 2424974"/>
                <a:gd name="connsiteY16" fmla="*/ 501052 h 1616218"/>
                <a:gd name="connsiteX17" fmla="*/ 2376354 w 2424974"/>
                <a:gd name="connsiteY17" fmla="*/ 629287 h 1616218"/>
                <a:gd name="connsiteX18" fmla="*/ 2371559 w 2424974"/>
                <a:gd name="connsiteY18" fmla="*/ 736481 h 1616218"/>
                <a:gd name="connsiteX19" fmla="*/ 2243325 w 2424974"/>
                <a:gd name="connsiteY19" fmla="*/ 853736 h 1616218"/>
                <a:gd name="connsiteX20" fmla="*/ 1632393 w 2424974"/>
                <a:gd name="connsiteY20" fmla="*/ 826412 h 1616218"/>
                <a:gd name="connsiteX21" fmla="*/ 1626408 w 2424974"/>
                <a:gd name="connsiteY21" fmla="*/ 867477 h 1616218"/>
                <a:gd name="connsiteX22" fmla="*/ 1636667 w 2424974"/>
                <a:gd name="connsiteY22" fmla="*/ 911858 h 1616218"/>
                <a:gd name="connsiteX23" fmla="*/ 2020655 w 2424974"/>
                <a:gd name="connsiteY23" fmla="*/ 929031 h 1616218"/>
                <a:gd name="connsiteX24" fmla="*/ 2137909 w 2424974"/>
                <a:gd name="connsiteY24" fmla="*/ 1057265 h 1616218"/>
                <a:gd name="connsiteX25" fmla="*/ 2133115 w 2424974"/>
                <a:gd name="connsiteY25" fmla="*/ 1164460 h 1616218"/>
                <a:gd name="connsiteX26" fmla="*/ 2004881 w 2424974"/>
                <a:gd name="connsiteY26" fmla="*/ 1281715 h 1616218"/>
                <a:gd name="connsiteX27" fmla="*/ 1599624 w 2424974"/>
                <a:gd name="connsiteY27" fmla="*/ 1263590 h 1616218"/>
                <a:gd name="connsiteX28" fmla="*/ 1582259 w 2424974"/>
                <a:gd name="connsiteY28" fmla="*/ 1290468 h 1616218"/>
                <a:gd name="connsiteX29" fmla="*/ 1597205 w 2424974"/>
                <a:gd name="connsiteY29" fmla="*/ 1314667 h 1616218"/>
                <a:gd name="connsiteX30" fmla="*/ 1739009 w 2424974"/>
                <a:gd name="connsiteY30" fmla="*/ 1327666 h 1616218"/>
                <a:gd name="connsiteX31" fmla="*/ 1828649 w 2424974"/>
                <a:gd name="connsiteY31" fmla="*/ 1435398 h 1616218"/>
                <a:gd name="connsiteX32" fmla="*/ 1820749 w 2424974"/>
                <a:gd name="connsiteY32" fmla="*/ 1521582 h 1616218"/>
                <a:gd name="connsiteX33" fmla="*/ 1713017 w 2424974"/>
                <a:gd name="connsiteY33" fmla="*/ 1611222 h 1616218"/>
                <a:gd name="connsiteX34" fmla="*/ 1538859 w 2424974"/>
                <a:gd name="connsiteY34" fmla="*/ 1595257 h 1616218"/>
                <a:gd name="connsiteX35" fmla="*/ 1529178 w 2424974"/>
                <a:gd name="connsiteY35" fmla="*/ 1592362 h 1616218"/>
                <a:gd name="connsiteX36" fmla="*/ 1488582 w 2424974"/>
                <a:gd name="connsiteY36" fmla="*/ 1587986 h 1616218"/>
                <a:gd name="connsiteX37" fmla="*/ 1416100 w 2424974"/>
                <a:gd name="connsiteY37" fmla="*/ 1524669 h 1616218"/>
                <a:gd name="connsiteX38" fmla="*/ 1329276 w 2424974"/>
                <a:gd name="connsiteY38" fmla="*/ 1205503 h 1616218"/>
                <a:gd name="connsiteX39" fmla="*/ 1044839 w 2424974"/>
                <a:gd name="connsiteY39" fmla="*/ 1195327 h 1616218"/>
                <a:gd name="connsiteX40" fmla="*/ 843338 w 2424974"/>
                <a:gd name="connsiteY40" fmla="*/ 1099799 h 1616218"/>
                <a:gd name="connsiteX41" fmla="*/ 672799 w 2424974"/>
                <a:gd name="connsiteY41" fmla="*/ 1179039 h 1616218"/>
                <a:gd name="connsiteX42" fmla="*/ 490162 w 2424974"/>
                <a:gd name="connsiteY42" fmla="*/ 1124873 h 1616218"/>
                <a:gd name="connsiteX43" fmla="*/ 323705 w 2424974"/>
                <a:gd name="connsiteY43" fmla="*/ 1284142 h 1616218"/>
                <a:gd name="connsiteX44" fmla="*/ 97488 w 2424974"/>
                <a:gd name="connsiteY44" fmla="*/ 1201000 h 1616218"/>
                <a:gd name="connsiteX45" fmla="*/ 48985 w 2424974"/>
                <a:gd name="connsiteY45" fmla="*/ 941243 h 1616218"/>
                <a:gd name="connsiteX46" fmla="*/ 48554 w 2424974"/>
                <a:gd name="connsiteY46" fmla="*/ 330454 h 1616218"/>
                <a:gd name="connsiteX47" fmla="*/ 53326 w 2424974"/>
                <a:gd name="connsiteY47" fmla="*/ 182930 h 1616218"/>
                <a:gd name="connsiteX0" fmla="*/ 53326 w 2424974"/>
                <a:gd name="connsiteY0" fmla="*/ 182930 h 1616218"/>
                <a:gd name="connsiteX1" fmla="*/ 196523 w 2424974"/>
                <a:gd name="connsiteY1" fmla="*/ 147460 h 1616218"/>
                <a:gd name="connsiteX2" fmla="*/ 458124 w 2424974"/>
                <a:gd name="connsiteY2" fmla="*/ 64901 h 1616218"/>
                <a:gd name="connsiteX3" fmla="*/ 619377 w 2424974"/>
                <a:gd name="connsiteY3" fmla="*/ 494893 h 1616218"/>
                <a:gd name="connsiteX4" fmla="*/ 1062193 w 2424974"/>
                <a:gd name="connsiteY4" fmla="*/ 446732 h 1616218"/>
                <a:gd name="connsiteX5" fmla="*/ 1101500 w 2424974"/>
                <a:gd name="connsiteY5" fmla="*/ 243081 h 1616218"/>
                <a:gd name="connsiteX6" fmla="*/ 1094243 w 2424974"/>
                <a:gd name="connsiteY6" fmla="*/ 196487 h 1616218"/>
                <a:gd name="connsiteX7" fmla="*/ 1094451 w 2424974"/>
                <a:gd name="connsiteY7" fmla="*/ 120386 h 1616218"/>
                <a:gd name="connsiteX8" fmla="*/ 1232226 w 2424974"/>
                <a:gd name="connsiteY8" fmla="*/ 0 h 1616218"/>
                <a:gd name="connsiteX9" fmla="*/ 2304688 w 2424974"/>
                <a:gd name="connsiteY9" fmla="*/ 20225 h 1616218"/>
                <a:gd name="connsiteX10" fmla="*/ 2421943 w 2424974"/>
                <a:gd name="connsiteY10" fmla="*/ 148459 h 1616218"/>
                <a:gd name="connsiteX11" fmla="*/ 2417148 w 2424974"/>
                <a:gd name="connsiteY11" fmla="*/ 255654 h 1616218"/>
                <a:gd name="connsiteX12" fmla="*/ 2288914 w 2424974"/>
                <a:gd name="connsiteY12" fmla="*/ 372909 h 1616218"/>
                <a:gd name="connsiteX13" fmla="*/ 1694006 w 2424974"/>
                <a:gd name="connsiteY13" fmla="*/ 346301 h 1616218"/>
                <a:gd name="connsiteX14" fmla="*/ 1666892 w 2424974"/>
                <a:gd name="connsiteY14" fmla="*/ 408826 h 1616218"/>
                <a:gd name="connsiteX15" fmla="*/ 1676935 w 2424974"/>
                <a:gd name="connsiteY15" fmla="*/ 475015 h 1616218"/>
                <a:gd name="connsiteX16" fmla="*/ 2259099 w 2424974"/>
                <a:gd name="connsiteY16" fmla="*/ 501052 h 1616218"/>
                <a:gd name="connsiteX17" fmla="*/ 2376354 w 2424974"/>
                <a:gd name="connsiteY17" fmla="*/ 629287 h 1616218"/>
                <a:gd name="connsiteX18" fmla="*/ 2371559 w 2424974"/>
                <a:gd name="connsiteY18" fmla="*/ 736481 h 1616218"/>
                <a:gd name="connsiteX19" fmla="*/ 2243325 w 2424974"/>
                <a:gd name="connsiteY19" fmla="*/ 853736 h 1616218"/>
                <a:gd name="connsiteX20" fmla="*/ 1632393 w 2424974"/>
                <a:gd name="connsiteY20" fmla="*/ 826412 h 1616218"/>
                <a:gd name="connsiteX21" fmla="*/ 1626408 w 2424974"/>
                <a:gd name="connsiteY21" fmla="*/ 867477 h 1616218"/>
                <a:gd name="connsiteX22" fmla="*/ 1636667 w 2424974"/>
                <a:gd name="connsiteY22" fmla="*/ 911858 h 1616218"/>
                <a:gd name="connsiteX23" fmla="*/ 2020655 w 2424974"/>
                <a:gd name="connsiteY23" fmla="*/ 929031 h 1616218"/>
                <a:gd name="connsiteX24" fmla="*/ 2137909 w 2424974"/>
                <a:gd name="connsiteY24" fmla="*/ 1057265 h 1616218"/>
                <a:gd name="connsiteX25" fmla="*/ 2133115 w 2424974"/>
                <a:gd name="connsiteY25" fmla="*/ 1164460 h 1616218"/>
                <a:gd name="connsiteX26" fmla="*/ 2004881 w 2424974"/>
                <a:gd name="connsiteY26" fmla="*/ 1281715 h 1616218"/>
                <a:gd name="connsiteX27" fmla="*/ 1599624 w 2424974"/>
                <a:gd name="connsiteY27" fmla="*/ 1263590 h 1616218"/>
                <a:gd name="connsiteX28" fmla="*/ 1582259 w 2424974"/>
                <a:gd name="connsiteY28" fmla="*/ 1290468 h 1616218"/>
                <a:gd name="connsiteX29" fmla="*/ 1597205 w 2424974"/>
                <a:gd name="connsiteY29" fmla="*/ 1314667 h 1616218"/>
                <a:gd name="connsiteX30" fmla="*/ 1739009 w 2424974"/>
                <a:gd name="connsiteY30" fmla="*/ 1327666 h 1616218"/>
                <a:gd name="connsiteX31" fmla="*/ 1828649 w 2424974"/>
                <a:gd name="connsiteY31" fmla="*/ 1435398 h 1616218"/>
                <a:gd name="connsiteX32" fmla="*/ 1820749 w 2424974"/>
                <a:gd name="connsiteY32" fmla="*/ 1521582 h 1616218"/>
                <a:gd name="connsiteX33" fmla="*/ 1713017 w 2424974"/>
                <a:gd name="connsiteY33" fmla="*/ 1611222 h 1616218"/>
                <a:gd name="connsiteX34" fmla="*/ 1538859 w 2424974"/>
                <a:gd name="connsiteY34" fmla="*/ 1595257 h 1616218"/>
                <a:gd name="connsiteX35" fmla="*/ 1529178 w 2424974"/>
                <a:gd name="connsiteY35" fmla="*/ 1592362 h 1616218"/>
                <a:gd name="connsiteX36" fmla="*/ 1488582 w 2424974"/>
                <a:gd name="connsiteY36" fmla="*/ 1587986 h 1616218"/>
                <a:gd name="connsiteX37" fmla="*/ 1416100 w 2424974"/>
                <a:gd name="connsiteY37" fmla="*/ 1524669 h 1616218"/>
                <a:gd name="connsiteX38" fmla="*/ 1329276 w 2424974"/>
                <a:gd name="connsiteY38" fmla="*/ 1205503 h 1616218"/>
                <a:gd name="connsiteX39" fmla="*/ 1044839 w 2424974"/>
                <a:gd name="connsiteY39" fmla="*/ 1195327 h 1616218"/>
                <a:gd name="connsiteX40" fmla="*/ 843338 w 2424974"/>
                <a:gd name="connsiteY40" fmla="*/ 1099799 h 1616218"/>
                <a:gd name="connsiteX41" fmla="*/ 672799 w 2424974"/>
                <a:gd name="connsiteY41" fmla="*/ 1179039 h 1616218"/>
                <a:gd name="connsiteX42" fmla="*/ 490162 w 2424974"/>
                <a:gd name="connsiteY42" fmla="*/ 1124873 h 1616218"/>
                <a:gd name="connsiteX43" fmla="*/ 323705 w 2424974"/>
                <a:gd name="connsiteY43" fmla="*/ 1284142 h 1616218"/>
                <a:gd name="connsiteX44" fmla="*/ 97488 w 2424974"/>
                <a:gd name="connsiteY44" fmla="*/ 1201000 h 1616218"/>
                <a:gd name="connsiteX45" fmla="*/ 48985 w 2424974"/>
                <a:gd name="connsiteY45" fmla="*/ 941243 h 1616218"/>
                <a:gd name="connsiteX46" fmla="*/ 48554 w 2424974"/>
                <a:gd name="connsiteY46" fmla="*/ 330454 h 1616218"/>
                <a:gd name="connsiteX47" fmla="*/ 53326 w 2424974"/>
                <a:gd name="connsiteY47" fmla="*/ 182930 h 1616218"/>
                <a:gd name="connsiteX0" fmla="*/ 53326 w 2424974"/>
                <a:gd name="connsiteY0" fmla="*/ 182930 h 1616218"/>
                <a:gd name="connsiteX1" fmla="*/ 196523 w 2424974"/>
                <a:gd name="connsiteY1" fmla="*/ 147460 h 1616218"/>
                <a:gd name="connsiteX2" fmla="*/ 458124 w 2424974"/>
                <a:gd name="connsiteY2" fmla="*/ 64901 h 1616218"/>
                <a:gd name="connsiteX3" fmla="*/ 619377 w 2424974"/>
                <a:gd name="connsiteY3" fmla="*/ 494893 h 1616218"/>
                <a:gd name="connsiteX4" fmla="*/ 1062193 w 2424974"/>
                <a:gd name="connsiteY4" fmla="*/ 446732 h 1616218"/>
                <a:gd name="connsiteX5" fmla="*/ 1101500 w 2424974"/>
                <a:gd name="connsiteY5" fmla="*/ 243081 h 1616218"/>
                <a:gd name="connsiteX6" fmla="*/ 1094243 w 2424974"/>
                <a:gd name="connsiteY6" fmla="*/ 196487 h 1616218"/>
                <a:gd name="connsiteX7" fmla="*/ 1094451 w 2424974"/>
                <a:gd name="connsiteY7" fmla="*/ 120386 h 1616218"/>
                <a:gd name="connsiteX8" fmla="*/ 1232226 w 2424974"/>
                <a:gd name="connsiteY8" fmla="*/ 0 h 1616218"/>
                <a:gd name="connsiteX9" fmla="*/ 2304688 w 2424974"/>
                <a:gd name="connsiteY9" fmla="*/ 20225 h 1616218"/>
                <a:gd name="connsiteX10" fmla="*/ 2421943 w 2424974"/>
                <a:gd name="connsiteY10" fmla="*/ 148459 h 1616218"/>
                <a:gd name="connsiteX11" fmla="*/ 2417148 w 2424974"/>
                <a:gd name="connsiteY11" fmla="*/ 255654 h 1616218"/>
                <a:gd name="connsiteX12" fmla="*/ 2288914 w 2424974"/>
                <a:gd name="connsiteY12" fmla="*/ 372909 h 1616218"/>
                <a:gd name="connsiteX13" fmla="*/ 1694006 w 2424974"/>
                <a:gd name="connsiteY13" fmla="*/ 346301 h 1616218"/>
                <a:gd name="connsiteX14" fmla="*/ 1666892 w 2424974"/>
                <a:gd name="connsiteY14" fmla="*/ 408826 h 1616218"/>
                <a:gd name="connsiteX15" fmla="*/ 1676935 w 2424974"/>
                <a:gd name="connsiteY15" fmla="*/ 475015 h 1616218"/>
                <a:gd name="connsiteX16" fmla="*/ 2259099 w 2424974"/>
                <a:gd name="connsiteY16" fmla="*/ 501052 h 1616218"/>
                <a:gd name="connsiteX17" fmla="*/ 2376354 w 2424974"/>
                <a:gd name="connsiteY17" fmla="*/ 629287 h 1616218"/>
                <a:gd name="connsiteX18" fmla="*/ 2371559 w 2424974"/>
                <a:gd name="connsiteY18" fmla="*/ 736481 h 1616218"/>
                <a:gd name="connsiteX19" fmla="*/ 2243325 w 2424974"/>
                <a:gd name="connsiteY19" fmla="*/ 853736 h 1616218"/>
                <a:gd name="connsiteX20" fmla="*/ 1632393 w 2424974"/>
                <a:gd name="connsiteY20" fmla="*/ 826412 h 1616218"/>
                <a:gd name="connsiteX21" fmla="*/ 1626408 w 2424974"/>
                <a:gd name="connsiteY21" fmla="*/ 867477 h 1616218"/>
                <a:gd name="connsiteX22" fmla="*/ 1636667 w 2424974"/>
                <a:gd name="connsiteY22" fmla="*/ 911858 h 1616218"/>
                <a:gd name="connsiteX23" fmla="*/ 2020655 w 2424974"/>
                <a:gd name="connsiteY23" fmla="*/ 929031 h 1616218"/>
                <a:gd name="connsiteX24" fmla="*/ 2137909 w 2424974"/>
                <a:gd name="connsiteY24" fmla="*/ 1057265 h 1616218"/>
                <a:gd name="connsiteX25" fmla="*/ 2133115 w 2424974"/>
                <a:gd name="connsiteY25" fmla="*/ 1164460 h 1616218"/>
                <a:gd name="connsiteX26" fmla="*/ 2004881 w 2424974"/>
                <a:gd name="connsiteY26" fmla="*/ 1281715 h 1616218"/>
                <a:gd name="connsiteX27" fmla="*/ 1599624 w 2424974"/>
                <a:gd name="connsiteY27" fmla="*/ 1263590 h 1616218"/>
                <a:gd name="connsiteX28" fmla="*/ 1582259 w 2424974"/>
                <a:gd name="connsiteY28" fmla="*/ 1290468 h 1616218"/>
                <a:gd name="connsiteX29" fmla="*/ 1597205 w 2424974"/>
                <a:gd name="connsiteY29" fmla="*/ 1314667 h 1616218"/>
                <a:gd name="connsiteX30" fmla="*/ 1739009 w 2424974"/>
                <a:gd name="connsiteY30" fmla="*/ 1327666 h 1616218"/>
                <a:gd name="connsiteX31" fmla="*/ 1828649 w 2424974"/>
                <a:gd name="connsiteY31" fmla="*/ 1435398 h 1616218"/>
                <a:gd name="connsiteX32" fmla="*/ 1820749 w 2424974"/>
                <a:gd name="connsiteY32" fmla="*/ 1521582 h 1616218"/>
                <a:gd name="connsiteX33" fmla="*/ 1713017 w 2424974"/>
                <a:gd name="connsiteY33" fmla="*/ 1611222 h 1616218"/>
                <a:gd name="connsiteX34" fmla="*/ 1538859 w 2424974"/>
                <a:gd name="connsiteY34" fmla="*/ 1595257 h 1616218"/>
                <a:gd name="connsiteX35" fmla="*/ 1529178 w 2424974"/>
                <a:gd name="connsiteY35" fmla="*/ 1592362 h 1616218"/>
                <a:gd name="connsiteX36" fmla="*/ 1488582 w 2424974"/>
                <a:gd name="connsiteY36" fmla="*/ 1587986 h 1616218"/>
                <a:gd name="connsiteX37" fmla="*/ 1416100 w 2424974"/>
                <a:gd name="connsiteY37" fmla="*/ 1524669 h 1616218"/>
                <a:gd name="connsiteX38" fmla="*/ 1329276 w 2424974"/>
                <a:gd name="connsiteY38" fmla="*/ 1205503 h 1616218"/>
                <a:gd name="connsiteX39" fmla="*/ 1044839 w 2424974"/>
                <a:gd name="connsiteY39" fmla="*/ 1195327 h 1616218"/>
                <a:gd name="connsiteX40" fmla="*/ 843338 w 2424974"/>
                <a:gd name="connsiteY40" fmla="*/ 1099799 h 1616218"/>
                <a:gd name="connsiteX41" fmla="*/ 672799 w 2424974"/>
                <a:gd name="connsiteY41" fmla="*/ 1179039 h 1616218"/>
                <a:gd name="connsiteX42" fmla="*/ 490162 w 2424974"/>
                <a:gd name="connsiteY42" fmla="*/ 1124873 h 1616218"/>
                <a:gd name="connsiteX43" fmla="*/ 323705 w 2424974"/>
                <a:gd name="connsiteY43" fmla="*/ 1284142 h 1616218"/>
                <a:gd name="connsiteX44" fmla="*/ 97488 w 2424974"/>
                <a:gd name="connsiteY44" fmla="*/ 1201000 h 1616218"/>
                <a:gd name="connsiteX45" fmla="*/ 48985 w 2424974"/>
                <a:gd name="connsiteY45" fmla="*/ 941243 h 1616218"/>
                <a:gd name="connsiteX46" fmla="*/ 48554 w 2424974"/>
                <a:gd name="connsiteY46" fmla="*/ 330454 h 1616218"/>
                <a:gd name="connsiteX47" fmla="*/ 53326 w 2424974"/>
                <a:gd name="connsiteY47" fmla="*/ 182930 h 1616218"/>
                <a:gd name="connsiteX0" fmla="*/ 53326 w 2424974"/>
                <a:gd name="connsiteY0" fmla="*/ 182930 h 1616218"/>
                <a:gd name="connsiteX1" fmla="*/ 196523 w 2424974"/>
                <a:gd name="connsiteY1" fmla="*/ 147460 h 1616218"/>
                <a:gd name="connsiteX2" fmla="*/ 458124 w 2424974"/>
                <a:gd name="connsiteY2" fmla="*/ 64901 h 1616218"/>
                <a:gd name="connsiteX3" fmla="*/ 619377 w 2424974"/>
                <a:gd name="connsiteY3" fmla="*/ 494893 h 1616218"/>
                <a:gd name="connsiteX4" fmla="*/ 1062193 w 2424974"/>
                <a:gd name="connsiteY4" fmla="*/ 446732 h 1616218"/>
                <a:gd name="connsiteX5" fmla="*/ 1101500 w 2424974"/>
                <a:gd name="connsiteY5" fmla="*/ 243081 h 1616218"/>
                <a:gd name="connsiteX6" fmla="*/ 1094243 w 2424974"/>
                <a:gd name="connsiteY6" fmla="*/ 196487 h 1616218"/>
                <a:gd name="connsiteX7" fmla="*/ 1094451 w 2424974"/>
                <a:gd name="connsiteY7" fmla="*/ 120386 h 1616218"/>
                <a:gd name="connsiteX8" fmla="*/ 1232226 w 2424974"/>
                <a:gd name="connsiteY8" fmla="*/ 0 h 1616218"/>
                <a:gd name="connsiteX9" fmla="*/ 2304688 w 2424974"/>
                <a:gd name="connsiteY9" fmla="*/ 20225 h 1616218"/>
                <a:gd name="connsiteX10" fmla="*/ 2421943 w 2424974"/>
                <a:gd name="connsiteY10" fmla="*/ 148459 h 1616218"/>
                <a:gd name="connsiteX11" fmla="*/ 2417148 w 2424974"/>
                <a:gd name="connsiteY11" fmla="*/ 255654 h 1616218"/>
                <a:gd name="connsiteX12" fmla="*/ 2288914 w 2424974"/>
                <a:gd name="connsiteY12" fmla="*/ 372909 h 1616218"/>
                <a:gd name="connsiteX13" fmla="*/ 1694006 w 2424974"/>
                <a:gd name="connsiteY13" fmla="*/ 346301 h 1616218"/>
                <a:gd name="connsiteX14" fmla="*/ 1666892 w 2424974"/>
                <a:gd name="connsiteY14" fmla="*/ 408826 h 1616218"/>
                <a:gd name="connsiteX15" fmla="*/ 1676935 w 2424974"/>
                <a:gd name="connsiteY15" fmla="*/ 475015 h 1616218"/>
                <a:gd name="connsiteX16" fmla="*/ 2259099 w 2424974"/>
                <a:gd name="connsiteY16" fmla="*/ 501052 h 1616218"/>
                <a:gd name="connsiteX17" fmla="*/ 2376354 w 2424974"/>
                <a:gd name="connsiteY17" fmla="*/ 629287 h 1616218"/>
                <a:gd name="connsiteX18" fmla="*/ 2371559 w 2424974"/>
                <a:gd name="connsiteY18" fmla="*/ 736481 h 1616218"/>
                <a:gd name="connsiteX19" fmla="*/ 2243325 w 2424974"/>
                <a:gd name="connsiteY19" fmla="*/ 853736 h 1616218"/>
                <a:gd name="connsiteX20" fmla="*/ 1632393 w 2424974"/>
                <a:gd name="connsiteY20" fmla="*/ 826412 h 1616218"/>
                <a:gd name="connsiteX21" fmla="*/ 1626408 w 2424974"/>
                <a:gd name="connsiteY21" fmla="*/ 867477 h 1616218"/>
                <a:gd name="connsiteX22" fmla="*/ 1636667 w 2424974"/>
                <a:gd name="connsiteY22" fmla="*/ 911858 h 1616218"/>
                <a:gd name="connsiteX23" fmla="*/ 2020655 w 2424974"/>
                <a:gd name="connsiteY23" fmla="*/ 929031 h 1616218"/>
                <a:gd name="connsiteX24" fmla="*/ 2137909 w 2424974"/>
                <a:gd name="connsiteY24" fmla="*/ 1057265 h 1616218"/>
                <a:gd name="connsiteX25" fmla="*/ 2133115 w 2424974"/>
                <a:gd name="connsiteY25" fmla="*/ 1164460 h 1616218"/>
                <a:gd name="connsiteX26" fmla="*/ 2004881 w 2424974"/>
                <a:gd name="connsiteY26" fmla="*/ 1281715 h 1616218"/>
                <a:gd name="connsiteX27" fmla="*/ 1599624 w 2424974"/>
                <a:gd name="connsiteY27" fmla="*/ 1263590 h 1616218"/>
                <a:gd name="connsiteX28" fmla="*/ 1582259 w 2424974"/>
                <a:gd name="connsiteY28" fmla="*/ 1290468 h 1616218"/>
                <a:gd name="connsiteX29" fmla="*/ 1597205 w 2424974"/>
                <a:gd name="connsiteY29" fmla="*/ 1314667 h 1616218"/>
                <a:gd name="connsiteX30" fmla="*/ 1739009 w 2424974"/>
                <a:gd name="connsiteY30" fmla="*/ 1327666 h 1616218"/>
                <a:gd name="connsiteX31" fmla="*/ 1828649 w 2424974"/>
                <a:gd name="connsiteY31" fmla="*/ 1435398 h 1616218"/>
                <a:gd name="connsiteX32" fmla="*/ 1820749 w 2424974"/>
                <a:gd name="connsiteY32" fmla="*/ 1521582 h 1616218"/>
                <a:gd name="connsiteX33" fmla="*/ 1713017 w 2424974"/>
                <a:gd name="connsiteY33" fmla="*/ 1611222 h 1616218"/>
                <a:gd name="connsiteX34" fmla="*/ 1538859 w 2424974"/>
                <a:gd name="connsiteY34" fmla="*/ 1595257 h 1616218"/>
                <a:gd name="connsiteX35" fmla="*/ 1529178 w 2424974"/>
                <a:gd name="connsiteY35" fmla="*/ 1592362 h 1616218"/>
                <a:gd name="connsiteX36" fmla="*/ 1488582 w 2424974"/>
                <a:gd name="connsiteY36" fmla="*/ 1587986 h 1616218"/>
                <a:gd name="connsiteX37" fmla="*/ 1416100 w 2424974"/>
                <a:gd name="connsiteY37" fmla="*/ 1524669 h 1616218"/>
                <a:gd name="connsiteX38" fmla="*/ 1329276 w 2424974"/>
                <a:gd name="connsiteY38" fmla="*/ 1205503 h 1616218"/>
                <a:gd name="connsiteX39" fmla="*/ 1044839 w 2424974"/>
                <a:gd name="connsiteY39" fmla="*/ 1195327 h 1616218"/>
                <a:gd name="connsiteX40" fmla="*/ 843338 w 2424974"/>
                <a:gd name="connsiteY40" fmla="*/ 1099799 h 1616218"/>
                <a:gd name="connsiteX41" fmla="*/ 672799 w 2424974"/>
                <a:gd name="connsiteY41" fmla="*/ 1179039 h 1616218"/>
                <a:gd name="connsiteX42" fmla="*/ 490162 w 2424974"/>
                <a:gd name="connsiteY42" fmla="*/ 1124873 h 1616218"/>
                <a:gd name="connsiteX43" fmla="*/ 323705 w 2424974"/>
                <a:gd name="connsiteY43" fmla="*/ 1284142 h 1616218"/>
                <a:gd name="connsiteX44" fmla="*/ 97488 w 2424974"/>
                <a:gd name="connsiteY44" fmla="*/ 1201000 h 1616218"/>
                <a:gd name="connsiteX45" fmla="*/ 48985 w 2424974"/>
                <a:gd name="connsiteY45" fmla="*/ 941243 h 1616218"/>
                <a:gd name="connsiteX46" fmla="*/ 48554 w 2424974"/>
                <a:gd name="connsiteY46" fmla="*/ 330454 h 1616218"/>
                <a:gd name="connsiteX47" fmla="*/ 53326 w 2424974"/>
                <a:gd name="connsiteY47" fmla="*/ 182930 h 1616218"/>
                <a:gd name="connsiteX0" fmla="*/ 53326 w 2424974"/>
                <a:gd name="connsiteY0" fmla="*/ 182930 h 1616218"/>
                <a:gd name="connsiteX1" fmla="*/ 196523 w 2424974"/>
                <a:gd name="connsiteY1" fmla="*/ 147460 h 1616218"/>
                <a:gd name="connsiteX2" fmla="*/ 458124 w 2424974"/>
                <a:gd name="connsiteY2" fmla="*/ 64901 h 1616218"/>
                <a:gd name="connsiteX3" fmla="*/ 619377 w 2424974"/>
                <a:gd name="connsiteY3" fmla="*/ 494893 h 1616218"/>
                <a:gd name="connsiteX4" fmla="*/ 1062193 w 2424974"/>
                <a:gd name="connsiteY4" fmla="*/ 446732 h 1616218"/>
                <a:gd name="connsiteX5" fmla="*/ 1101500 w 2424974"/>
                <a:gd name="connsiteY5" fmla="*/ 243081 h 1616218"/>
                <a:gd name="connsiteX6" fmla="*/ 1094243 w 2424974"/>
                <a:gd name="connsiteY6" fmla="*/ 196487 h 1616218"/>
                <a:gd name="connsiteX7" fmla="*/ 1094451 w 2424974"/>
                <a:gd name="connsiteY7" fmla="*/ 120386 h 1616218"/>
                <a:gd name="connsiteX8" fmla="*/ 1232226 w 2424974"/>
                <a:gd name="connsiteY8" fmla="*/ 0 h 1616218"/>
                <a:gd name="connsiteX9" fmla="*/ 2304688 w 2424974"/>
                <a:gd name="connsiteY9" fmla="*/ 20225 h 1616218"/>
                <a:gd name="connsiteX10" fmla="*/ 2421943 w 2424974"/>
                <a:gd name="connsiteY10" fmla="*/ 148459 h 1616218"/>
                <a:gd name="connsiteX11" fmla="*/ 2417148 w 2424974"/>
                <a:gd name="connsiteY11" fmla="*/ 255654 h 1616218"/>
                <a:gd name="connsiteX12" fmla="*/ 2288914 w 2424974"/>
                <a:gd name="connsiteY12" fmla="*/ 372909 h 1616218"/>
                <a:gd name="connsiteX13" fmla="*/ 1694006 w 2424974"/>
                <a:gd name="connsiteY13" fmla="*/ 346301 h 1616218"/>
                <a:gd name="connsiteX14" fmla="*/ 1666892 w 2424974"/>
                <a:gd name="connsiteY14" fmla="*/ 408826 h 1616218"/>
                <a:gd name="connsiteX15" fmla="*/ 1676935 w 2424974"/>
                <a:gd name="connsiteY15" fmla="*/ 475015 h 1616218"/>
                <a:gd name="connsiteX16" fmla="*/ 2259099 w 2424974"/>
                <a:gd name="connsiteY16" fmla="*/ 501052 h 1616218"/>
                <a:gd name="connsiteX17" fmla="*/ 2376354 w 2424974"/>
                <a:gd name="connsiteY17" fmla="*/ 629287 h 1616218"/>
                <a:gd name="connsiteX18" fmla="*/ 2371559 w 2424974"/>
                <a:gd name="connsiteY18" fmla="*/ 736481 h 1616218"/>
                <a:gd name="connsiteX19" fmla="*/ 2243325 w 2424974"/>
                <a:gd name="connsiteY19" fmla="*/ 853736 h 1616218"/>
                <a:gd name="connsiteX20" fmla="*/ 1632393 w 2424974"/>
                <a:gd name="connsiteY20" fmla="*/ 826412 h 1616218"/>
                <a:gd name="connsiteX21" fmla="*/ 1626408 w 2424974"/>
                <a:gd name="connsiteY21" fmla="*/ 867477 h 1616218"/>
                <a:gd name="connsiteX22" fmla="*/ 1636667 w 2424974"/>
                <a:gd name="connsiteY22" fmla="*/ 911858 h 1616218"/>
                <a:gd name="connsiteX23" fmla="*/ 2020655 w 2424974"/>
                <a:gd name="connsiteY23" fmla="*/ 929031 h 1616218"/>
                <a:gd name="connsiteX24" fmla="*/ 2137909 w 2424974"/>
                <a:gd name="connsiteY24" fmla="*/ 1057265 h 1616218"/>
                <a:gd name="connsiteX25" fmla="*/ 2133115 w 2424974"/>
                <a:gd name="connsiteY25" fmla="*/ 1164460 h 1616218"/>
                <a:gd name="connsiteX26" fmla="*/ 2004881 w 2424974"/>
                <a:gd name="connsiteY26" fmla="*/ 1281715 h 1616218"/>
                <a:gd name="connsiteX27" fmla="*/ 1599624 w 2424974"/>
                <a:gd name="connsiteY27" fmla="*/ 1263590 h 1616218"/>
                <a:gd name="connsiteX28" fmla="*/ 1582259 w 2424974"/>
                <a:gd name="connsiteY28" fmla="*/ 1290468 h 1616218"/>
                <a:gd name="connsiteX29" fmla="*/ 1597205 w 2424974"/>
                <a:gd name="connsiteY29" fmla="*/ 1314667 h 1616218"/>
                <a:gd name="connsiteX30" fmla="*/ 1739009 w 2424974"/>
                <a:gd name="connsiteY30" fmla="*/ 1327666 h 1616218"/>
                <a:gd name="connsiteX31" fmla="*/ 1828649 w 2424974"/>
                <a:gd name="connsiteY31" fmla="*/ 1435398 h 1616218"/>
                <a:gd name="connsiteX32" fmla="*/ 1820749 w 2424974"/>
                <a:gd name="connsiteY32" fmla="*/ 1521582 h 1616218"/>
                <a:gd name="connsiteX33" fmla="*/ 1713017 w 2424974"/>
                <a:gd name="connsiteY33" fmla="*/ 1611222 h 1616218"/>
                <a:gd name="connsiteX34" fmla="*/ 1538859 w 2424974"/>
                <a:gd name="connsiteY34" fmla="*/ 1595257 h 1616218"/>
                <a:gd name="connsiteX35" fmla="*/ 1529178 w 2424974"/>
                <a:gd name="connsiteY35" fmla="*/ 1592362 h 1616218"/>
                <a:gd name="connsiteX36" fmla="*/ 1488582 w 2424974"/>
                <a:gd name="connsiteY36" fmla="*/ 1587986 h 1616218"/>
                <a:gd name="connsiteX37" fmla="*/ 1416100 w 2424974"/>
                <a:gd name="connsiteY37" fmla="*/ 1524669 h 1616218"/>
                <a:gd name="connsiteX38" fmla="*/ 1329276 w 2424974"/>
                <a:gd name="connsiteY38" fmla="*/ 1205503 h 1616218"/>
                <a:gd name="connsiteX39" fmla="*/ 1044839 w 2424974"/>
                <a:gd name="connsiteY39" fmla="*/ 1195327 h 1616218"/>
                <a:gd name="connsiteX40" fmla="*/ 843338 w 2424974"/>
                <a:gd name="connsiteY40" fmla="*/ 1099799 h 1616218"/>
                <a:gd name="connsiteX41" fmla="*/ 672799 w 2424974"/>
                <a:gd name="connsiteY41" fmla="*/ 1179039 h 1616218"/>
                <a:gd name="connsiteX42" fmla="*/ 490162 w 2424974"/>
                <a:gd name="connsiteY42" fmla="*/ 1124873 h 1616218"/>
                <a:gd name="connsiteX43" fmla="*/ 323705 w 2424974"/>
                <a:gd name="connsiteY43" fmla="*/ 1284142 h 1616218"/>
                <a:gd name="connsiteX44" fmla="*/ 97488 w 2424974"/>
                <a:gd name="connsiteY44" fmla="*/ 1201000 h 1616218"/>
                <a:gd name="connsiteX45" fmla="*/ 48985 w 2424974"/>
                <a:gd name="connsiteY45" fmla="*/ 941243 h 1616218"/>
                <a:gd name="connsiteX46" fmla="*/ 48554 w 2424974"/>
                <a:gd name="connsiteY46" fmla="*/ 330454 h 1616218"/>
                <a:gd name="connsiteX47" fmla="*/ 53326 w 2424974"/>
                <a:gd name="connsiteY47" fmla="*/ 182930 h 1616218"/>
                <a:gd name="connsiteX0" fmla="*/ 53326 w 2424974"/>
                <a:gd name="connsiteY0" fmla="*/ 182930 h 1616218"/>
                <a:gd name="connsiteX1" fmla="*/ 196523 w 2424974"/>
                <a:gd name="connsiteY1" fmla="*/ 147460 h 1616218"/>
                <a:gd name="connsiteX2" fmla="*/ 458124 w 2424974"/>
                <a:gd name="connsiteY2" fmla="*/ 64901 h 1616218"/>
                <a:gd name="connsiteX3" fmla="*/ 619377 w 2424974"/>
                <a:gd name="connsiteY3" fmla="*/ 494893 h 1616218"/>
                <a:gd name="connsiteX4" fmla="*/ 1062193 w 2424974"/>
                <a:gd name="connsiteY4" fmla="*/ 446732 h 1616218"/>
                <a:gd name="connsiteX5" fmla="*/ 1101500 w 2424974"/>
                <a:gd name="connsiteY5" fmla="*/ 243081 h 1616218"/>
                <a:gd name="connsiteX6" fmla="*/ 1094243 w 2424974"/>
                <a:gd name="connsiteY6" fmla="*/ 196487 h 1616218"/>
                <a:gd name="connsiteX7" fmla="*/ 1094451 w 2424974"/>
                <a:gd name="connsiteY7" fmla="*/ 120386 h 1616218"/>
                <a:gd name="connsiteX8" fmla="*/ 1232226 w 2424974"/>
                <a:gd name="connsiteY8" fmla="*/ 0 h 1616218"/>
                <a:gd name="connsiteX9" fmla="*/ 2304688 w 2424974"/>
                <a:gd name="connsiteY9" fmla="*/ 20225 h 1616218"/>
                <a:gd name="connsiteX10" fmla="*/ 2421943 w 2424974"/>
                <a:gd name="connsiteY10" fmla="*/ 148459 h 1616218"/>
                <a:gd name="connsiteX11" fmla="*/ 2417148 w 2424974"/>
                <a:gd name="connsiteY11" fmla="*/ 255654 h 1616218"/>
                <a:gd name="connsiteX12" fmla="*/ 2288914 w 2424974"/>
                <a:gd name="connsiteY12" fmla="*/ 372909 h 1616218"/>
                <a:gd name="connsiteX13" fmla="*/ 1694006 w 2424974"/>
                <a:gd name="connsiteY13" fmla="*/ 346301 h 1616218"/>
                <a:gd name="connsiteX14" fmla="*/ 1666892 w 2424974"/>
                <a:gd name="connsiteY14" fmla="*/ 408826 h 1616218"/>
                <a:gd name="connsiteX15" fmla="*/ 1676935 w 2424974"/>
                <a:gd name="connsiteY15" fmla="*/ 475015 h 1616218"/>
                <a:gd name="connsiteX16" fmla="*/ 2259099 w 2424974"/>
                <a:gd name="connsiteY16" fmla="*/ 501052 h 1616218"/>
                <a:gd name="connsiteX17" fmla="*/ 2376354 w 2424974"/>
                <a:gd name="connsiteY17" fmla="*/ 629287 h 1616218"/>
                <a:gd name="connsiteX18" fmla="*/ 2371559 w 2424974"/>
                <a:gd name="connsiteY18" fmla="*/ 736481 h 1616218"/>
                <a:gd name="connsiteX19" fmla="*/ 2243325 w 2424974"/>
                <a:gd name="connsiteY19" fmla="*/ 853736 h 1616218"/>
                <a:gd name="connsiteX20" fmla="*/ 1632393 w 2424974"/>
                <a:gd name="connsiteY20" fmla="*/ 826412 h 1616218"/>
                <a:gd name="connsiteX21" fmla="*/ 1626408 w 2424974"/>
                <a:gd name="connsiteY21" fmla="*/ 867477 h 1616218"/>
                <a:gd name="connsiteX22" fmla="*/ 1636667 w 2424974"/>
                <a:gd name="connsiteY22" fmla="*/ 911858 h 1616218"/>
                <a:gd name="connsiteX23" fmla="*/ 2020655 w 2424974"/>
                <a:gd name="connsiteY23" fmla="*/ 929031 h 1616218"/>
                <a:gd name="connsiteX24" fmla="*/ 2137909 w 2424974"/>
                <a:gd name="connsiteY24" fmla="*/ 1057265 h 1616218"/>
                <a:gd name="connsiteX25" fmla="*/ 2133115 w 2424974"/>
                <a:gd name="connsiteY25" fmla="*/ 1164460 h 1616218"/>
                <a:gd name="connsiteX26" fmla="*/ 2004881 w 2424974"/>
                <a:gd name="connsiteY26" fmla="*/ 1281715 h 1616218"/>
                <a:gd name="connsiteX27" fmla="*/ 1599624 w 2424974"/>
                <a:gd name="connsiteY27" fmla="*/ 1263590 h 1616218"/>
                <a:gd name="connsiteX28" fmla="*/ 1582259 w 2424974"/>
                <a:gd name="connsiteY28" fmla="*/ 1290468 h 1616218"/>
                <a:gd name="connsiteX29" fmla="*/ 1597205 w 2424974"/>
                <a:gd name="connsiteY29" fmla="*/ 1314667 h 1616218"/>
                <a:gd name="connsiteX30" fmla="*/ 1739009 w 2424974"/>
                <a:gd name="connsiteY30" fmla="*/ 1327666 h 1616218"/>
                <a:gd name="connsiteX31" fmla="*/ 1828649 w 2424974"/>
                <a:gd name="connsiteY31" fmla="*/ 1435398 h 1616218"/>
                <a:gd name="connsiteX32" fmla="*/ 1820749 w 2424974"/>
                <a:gd name="connsiteY32" fmla="*/ 1521582 h 1616218"/>
                <a:gd name="connsiteX33" fmla="*/ 1713017 w 2424974"/>
                <a:gd name="connsiteY33" fmla="*/ 1611222 h 1616218"/>
                <a:gd name="connsiteX34" fmla="*/ 1538859 w 2424974"/>
                <a:gd name="connsiteY34" fmla="*/ 1595257 h 1616218"/>
                <a:gd name="connsiteX35" fmla="*/ 1529178 w 2424974"/>
                <a:gd name="connsiteY35" fmla="*/ 1592362 h 1616218"/>
                <a:gd name="connsiteX36" fmla="*/ 1488582 w 2424974"/>
                <a:gd name="connsiteY36" fmla="*/ 1587986 h 1616218"/>
                <a:gd name="connsiteX37" fmla="*/ 1416100 w 2424974"/>
                <a:gd name="connsiteY37" fmla="*/ 1524669 h 1616218"/>
                <a:gd name="connsiteX38" fmla="*/ 1329276 w 2424974"/>
                <a:gd name="connsiteY38" fmla="*/ 1205503 h 1616218"/>
                <a:gd name="connsiteX39" fmla="*/ 1044839 w 2424974"/>
                <a:gd name="connsiteY39" fmla="*/ 1195327 h 1616218"/>
                <a:gd name="connsiteX40" fmla="*/ 843338 w 2424974"/>
                <a:gd name="connsiteY40" fmla="*/ 1099799 h 1616218"/>
                <a:gd name="connsiteX41" fmla="*/ 672799 w 2424974"/>
                <a:gd name="connsiteY41" fmla="*/ 1179039 h 1616218"/>
                <a:gd name="connsiteX42" fmla="*/ 490162 w 2424974"/>
                <a:gd name="connsiteY42" fmla="*/ 1124873 h 1616218"/>
                <a:gd name="connsiteX43" fmla="*/ 323705 w 2424974"/>
                <a:gd name="connsiteY43" fmla="*/ 1284142 h 1616218"/>
                <a:gd name="connsiteX44" fmla="*/ 97488 w 2424974"/>
                <a:gd name="connsiteY44" fmla="*/ 1201000 h 1616218"/>
                <a:gd name="connsiteX45" fmla="*/ 48985 w 2424974"/>
                <a:gd name="connsiteY45" fmla="*/ 941243 h 1616218"/>
                <a:gd name="connsiteX46" fmla="*/ 48554 w 2424974"/>
                <a:gd name="connsiteY46" fmla="*/ 330454 h 1616218"/>
                <a:gd name="connsiteX47" fmla="*/ 53326 w 2424974"/>
                <a:gd name="connsiteY47" fmla="*/ 182930 h 1616218"/>
                <a:gd name="connsiteX0" fmla="*/ 53326 w 2424974"/>
                <a:gd name="connsiteY0" fmla="*/ 182930 h 1616218"/>
                <a:gd name="connsiteX1" fmla="*/ 196523 w 2424974"/>
                <a:gd name="connsiteY1" fmla="*/ 147460 h 1616218"/>
                <a:gd name="connsiteX2" fmla="*/ 458124 w 2424974"/>
                <a:gd name="connsiteY2" fmla="*/ 64901 h 1616218"/>
                <a:gd name="connsiteX3" fmla="*/ 619377 w 2424974"/>
                <a:gd name="connsiteY3" fmla="*/ 494893 h 1616218"/>
                <a:gd name="connsiteX4" fmla="*/ 1062193 w 2424974"/>
                <a:gd name="connsiteY4" fmla="*/ 446732 h 1616218"/>
                <a:gd name="connsiteX5" fmla="*/ 1101500 w 2424974"/>
                <a:gd name="connsiteY5" fmla="*/ 243081 h 1616218"/>
                <a:gd name="connsiteX6" fmla="*/ 1094243 w 2424974"/>
                <a:gd name="connsiteY6" fmla="*/ 196487 h 1616218"/>
                <a:gd name="connsiteX7" fmla="*/ 1094451 w 2424974"/>
                <a:gd name="connsiteY7" fmla="*/ 120386 h 1616218"/>
                <a:gd name="connsiteX8" fmla="*/ 1232226 w 2424974"/>
                <a:gd name="connsiteY8" fmla="*/ 0 h 1616218"/>
                <a:gd name="connsiteX9" fmla="*/ 2304688 w 2424974"/>
                <a:gd name="connsiteY9" fmla="*/ 20225 h 1616218"/>
                <a:gd name="connsiteX10" fmla="*/ 2421943 w 2424974"/>
                <a:gd name="connsiteY10" fmla="*/ 148459 h 1616218"/>
                <a:gd name="connsiteX11" fmla="*/ 2417148 w 2424974"/>
                <a:gd name="connsiteY11" fmla="*/ 255654 h 1616218"/>
                <a:gd name="connsiteX12" fmla="*/ 2288914 w 2424974"/>
                <a:gd name="connsiteY12" fmla="*/ 372909 h 1616218"/>
                <a:gd name="connsiteX13" fmla="*/ 1694006 w 2424974"/>
                <a:gd name="connsiteY13" fmla="*/ 346301 h 1616218"/>
                <a:gd name="connsiteX14" fmla="*/ 1666892 w 2424974"/>
                <a:gd name="connsiteY14" fmla="*/ 408826 h 1616218"/>
                <a:gd name="connsiteX15" fmla="*/ 1676935 w 2424974"/>
                <a:gd name="connsiteY15" fmla="*/ 475015 h 1616218"/>
                <a:gd name="connsiteX16" fmla="*/ 2259099 w 2424974"/>
                <a:gd name="connsiteY16" fmla="*/ 501052 h 1616218"/>
                <a:gd name="connsiteX17" fmla="*/ 2376354 w 2424974"/>
                <a:gd name="connsiteY17" fmla="*/ 629287 h 1616218"/>
                <a:gd name="connsiteX18" fmla="*/ 2371559 w 2424974"/>
                <a:gd name="connsiteY18" fmla="*/ 736481 h 1616218"/>
                <a:gd name="connsiteX19" fmla="*/ 2243325 w 2424974"/>
                <a:gd name="connsiteY19" fmla="*/ 853736 h 1616218"/>
                <a:gd name="connsiteX20" fmla="*/ 1632393 w 2424974"/>
                <a:gd name="connsiteY20" fmla="*/ 826412 h 1616218"/>
                <a:gd name="connsiteX21" fmla="*/ 1626408 w 2424974"/>
                <a:gd name="connsiteY21" fmla="*/ 867477 h 1616218"/>
                <a:gd name="connsiteX22" fmla="*/ 1636667 w 2424974"/>
                <a:gd name="connsiteY22" fmla="*/ 911858 h 1616218"/>
                <a:gd name="connsiteX23" fmla="*/ 2020655 w 2424974"/>
                <a:gd name="connsiteY23" fmla="*/ 929031 h 1616218"/>
                <a:gd name="connsiteX24" fmla="*/ 2137909 w 2424974"/>
                <a:gd name="connsiteY24" fmla="*/ 1057265 h 1616218"/>
                <a:gd name="connsiteX25" fmla="*/ 2133115 w 2424974"/>
                <a:gd name="connsiteY25" fmla="*/ 1164460 h 1616218"/>
                <a:gd name="connsiteX26" fmla="*/ 2004881 w 2424974"/>
                <a:gd name="connsiteY26" fmla="*/ 1281715 h 1616218"/>
                <a:gd name="connsiteX27" fmla="*/ 1599624 w 2424974"/>
                <a:gd name="connsiteY27" fmla="*/ 1263590 h 1616218"/>
                <a:gd name="connsiteX28" fmla="*/ 1582259 w 2424974"/>
                <a:gd name="connsiteY28" fmla="*/ 1290468 h 1616218"/>
                <a:gd name="connsiteX29" fmla="*/ 1597205 w 2424974"/>
                <a:gd name="connsiteY29" fmla="*/ 1314667 h 1616218"/>
                <a:gd name="connsiteX30" fmla="*/ 1739009 w 2424974"/>
                <a:gd name="connsiteY30" fmla="*/ 1327666 h 1616218"/>
                <a:gd name="connsiteX31" fmla="*/ 1828649 w 2424974"/>
                <a:gd name="connsiteY31" fmla="*/ 1435398 h 1616218"/>
                <a:gd name="connsiteX32" fmla="*/ 1820749 w 2424974"/>
                <a:gd name="connsiteY32" fmla="*/ 1521582 h 1616218"/>
                <a:gd name="connsiteX33" fmla="*/ 1713017 w 2424974"/>
                <a:gd name="connsiteY33" fmla="*/ 1611222 h 1616218"/>
                <a:gd name="connsiteX34" fmla="*/ 1538859 w 2424974"/>
                <a:gd name="connsiteY34" fmla="*/ 1595257 h 1616218"/>
                <a:gd name="connsiteX35" fmla="*/ 1529178 w 2424974"/>
                <a:gd name="connsiteY35" fmla="*/ 1592362 h 1616218"/>
                <a:gd name="connsiteX36" fmla="*/ 1488582 w 2424974"/>
                <a:gd name="connsiteY36" fmla="*/ 1587986 h 1616218"/>
                <a:gd name="connsiteX37" fmla="*/ 1416100 w 2424974"/>
                <a:gd name="connsiteY37" fmla="*/ 1524669 h 1616218"/>
                <a:gd name="connsiteX38" fmla="*/ 1329276 w 2424974"/>
                <a:gd name="connsiteY38" fmla="*/ 1205503 h 1616218"/>
                <a:gd name="connsiteX39" fmla="*/ 1044839 w 2424974"/>
                <a:gd name="connsiteY39" fmla="*/ 1195327 h 1616218"/>
                <a:gd name="connsiteX40" fmla="*/ 843338 w 2424974"/>
                <a:gd name="connsiteY40" fmla="*/ 1099799 h 1616218"/>
                <a:gd name="connsiteX41" fmla="*/ 672799 w 2424974"/>
                <a:gd name="connsiteY41" fmla="*/ 1179039 h 1616218"/>
                <a:gd name="connsiteX42" fmla="*/ 490162 w 2424974"/>
                <a:gd name="connsiteY42" fmla="*/ 1124873 h 1616218"/>
                <a:gd name="connsiteX43" fmla="*/ 323705 w 2424974"/>
                <a:gd name="connsiteY43" fmla="*/ 1284142 h 1616218"/>
                <a:gd name="connsiteX44" fmla="*/ 97488 w 2424974"/>
                <a:gd name="connsiteY44" fmla="*/ 1201000 h 1616218"/>
                <a:gd name="connsiteX45" fmla="*/ 48985 w 2424974"/>
                <a:gd name="connsiteY45" fmla="*/ 941243 h 1616218"/>
                <a:gd name="connsiteX46" fmla="*/ 48554 w 2424974"/>
                <a:gd name="connsiteY46" fmla="*/ 330454 h 1616218"/>
                <a:gd name="connsiteX47" fmla="*/ 53326 w 2424974"/>
                <a:gd name="connsiteY47" fmla="*/ 182930 h 161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24974" h="1616218">
                  <a:moveTo>
                    <a:pt x="53326" y="182930"/>
                  </a:moveTo>
                  <a:cubicBezTo>
                    <a:pt x="70914" y="170022"/>
                    <a:pt x="111085" y="161527"/>
                    <a:pt x="196523" y="147460"/>
                  </a:cubicBezTo>
                  <a:lnTo>
                    <a:pt x="458124" y="64901"/>
                  </a:lnTo>
                  <a:cubicBezTo>
                    <a:pt x="535760" y="130671"/>
                    <a:pt x="519780" y="449569"/>
                    <a:pt x="619377" y="494893"/>
                  </a:cubicBezTo>
                  <a:cubicBezTo>
                    <a:pt x="718974" y="540217"/>
                    <a:pt x="811957" y="597049"/>
                    <a:pt x="1062193" y="446732"/>
                  </a:cubicBezTo>
                  <a:cubicBezTo>
                    <a:pt x="1113326" y="365397"/>
                    <a:pt x="1106821" y="303906"/>
                    <a:pt x="1101500" y="243081"/>
                  </a:cubicBezTo>
                  <a:cubicBezTo>
                    <a:pt x="1096019" y="228640"/>
                    <a:pt x="1093510" y="212867"/>
                    <a:pt x="1094243" y="196487"/>
                  </a:cubicBezTo>
                  <a:cubicBezTo>
                    <a:pt x="1094312" y="171120"/>
                    <a:pt x="1094382" y="145753"/>
                    <a:pt x="1094451" y="120386"/>
                  </a:cubicBezTo>
                  <a:cubicBezTo>
                    <a:pt x="1154135" y="22372"/>
                    <a:pt x="1111498" y="48164"/>
                    <a:pt x="1232226" y="0"/>
                  </a:cubicBezTo>
                  <a:cubicBezTo>
                    <a:pt x="1591364" y="16063"/>
                    <a:pt x="1945549" y="4163"/>
                    <a:pt x="2304688" y="20225"/>
                  </a:cubicBezTo>
                  <a:cubicBezTo>
                    <a:pt x="2372478" y="23257"/>
                    <a:pt x="2424974" y="80669"/>
                    <a:pt x="2421943" y="148459"/>
                  </a:cubicBezTo>
                  <a:lnTo>
                    <a:pt x="2417148" y="255654"/>
                  </a:lnTo>
                  <a:cubicBezTo>
                    <a:pt x="2414117" y="323444"/>
                    <a:pt x="2356704" y="375940"/>
                    <a:pt x="2288914" y="372909"/>
                  </a:cubicBezTo>
                  <a:lnTo>
                    <a:pt x="1694006" y="346301"/>
                  </a:lnTo>
                  <a:cubicBezTo>
                    <a:pt x="1693570" y="364900"/>
                    <a:pt x="1684352" y="384737"/>
                    <a:pt x="1666892" y="408826"/>
                  </a:cubicBezTo>
                  <a:cubicBezTo>
                    <a:pt x="1673565" y="427609"/>
                    <a:pt x="1676895" y="450013"/>
                    <a:pt x="1676935" y="475015"/>
                  </a:cubicBezTo>
                  <a:lnTo>
                    <a:pt x="2259099" y="501052"/>
                  </a:lnTo>
                  <a:cubicBezTo>
                    <a:pt x="2326889" y="504084"/>
                    <a:pt x="2379386" y="561496"/>
                    <a:pt x="2376354" y="629287"/>
                  </a:cubicBezTo>
                  <a:lnTo>
                    <a:pt x="2371559" y="736481"/>
                  </a:lnTo>
                  <a:cubicBezTo>
                    <a:pt x="2368528" y="804272"/>
                    <a:pt x="2311116" y="856768"/>
                    <a:pt x="2243325" y="853736"/>
                  </a:cubicBezTo>
                  <a:lnTo>
                    <a:pt x="1632393" y="826412"/>
                  </a:lnTo>
                  <a:cubicBezTo>
                    <a:pt x="1629353" y="840427"/>
                    <a:pt x="1627683" y="854207"/>
                    <a:pt x="1626408" y="867477"/>
                  </a:cubicBezTo>
                  <a:cubicBezTo>
                    <a:pt x="1631523" y="875544"/>
                    <a:pt x="1635106" y="891148"/>
                    <a:pt x="1636667" y="911858"/>
                  </a:cubicBezTo>
                  <a:lnTo>
                    <a:pt x="2020655" y="929031"/>
                  </a:lnTo>
                  <a:cubicBezTo>
                    <a:pt x="2088445" y="932063"/>
                    <a:pt x="2140941" y="989475"/>
                    <a:pt x="2137909" y="1057265"/>
                  </a:cubicBezTo>
                  <a:lnTo>
                    <a:pt x="2133115" y="1164460"/>
                  </a:lnTo>
                  <a:cubicBezTo>
                    <a:pt x="2130083" y="1232251"/>
                    <a:pt x="2072671" y="1284747"/>
                    <a:pt x="2004881" y="1281715"/>
                  </a:cubicBezTo>
                  <a:lnTo>
                    <a:pt x="1599624" y="1263590"/>
                  </a:lnTo>
                  <a:cubicBezTo>
                    <a:pt x="1594262" y="1276573"/>
                    <a:pt x="1588437" y="1285922"/>
                    <a:pt x="1582259" y="1290468"/>
                  </a:cubicBezTo>
                  <a:lnTo>
                    <a:pt x="1597205" y="1314667"/>
                  </a:lnTo>
                  <a:lnTo>
                    <a:pt x="1739009" y="1327666"/>
                  </a:lnTo>
                  <a:cubicBezTo>
                    <a:pt x="1793512" y="1332662"/>
                    <a:pt x="1833645" y="1380896"/>
                    <a:pt x="1828649" y="1435398"/>
                  </a:cubicBezTo>
                  <a:lnTo>
                    <a:pt x="1820749" y="1521582"/>
                  </a:lnTo>
                  <a:cubicBezTo>
                    <a:pt x="1815753" y="1576084"/>
                    <a:pt x="1767519" y="1616218"/>
                    <a:pt x="1713017" y="1611222"/>
                  </a:cubicBezTo>
                  <a:lnTo>
                    <a:pt x="1538859" y="1595257"/>
                  </a:lnTo>
                  <a:lnTo>
                    <a:pt x="1529178" y="1592362"/>
                  </a:lnTo>
                  <a:cubicBezTo>
                    <a:pt x="1526781" y="1597235"/>
                    <a:pt x="1491001" y="1585196"/>
                    <a:pt x="1488582" y="1587986"/>
                  </a:cubicBezTo>
                  <a:cubicBezTo>
                    <a:pt x="1392245" y="1540140"/>
                    <a:pt x="1436976" y="1567472"/>
                    <a:pt x="1416100" y="1524669"/>
                  </a:cubicBezTo>
                  <a:cubicBezTo>
                    <a:pt x="1384036" y="1458293"/>
                    <a:pt x="1392681" y="1250029"/>
                    <a:pt x="1329276" y="1205503"/>
                  </a:cubicBezTo>
                  <a:cubicBezTo>
                    <a:pt x="1147127" y="1095056"/>
                    <a:pt x="1116473" y="1245606"/>
                    <a:pt x="1044839" y="1195327"/>
                  </a:cubicBezTo>
                  <a:cubicBezTo>
                    <a:pt x="958013" y="1115581"/>
                    <a:pt x="918695" y="1099187"/>
                    <a:pt x="843338" y="1099799"/>
                  </a:cubicBezTo>
                  <a:cubicBezTo>
                    <a:pt x="775483" y="1126479"/>
                    <a:pt x="733726" y="1186511"/>
                    <a:pt x="672799" y="1179039"/>
                  </a:cubicBezTo>
                  <a:cubicBezTo>
                    <a:pt x="564468" y="1127136"/>
                    <a:pt x="560628" y="1129214"/>
                    <a:pt x="490162" y="1124873"/>
                  </a:cubicBezTo>
                  <a:cubicBezTo>
                    <a:pt x="394066" y="1171217"/>
                    <a:pt x="456389" y="1100201"/>
                    <a:pt x="323705" y="1284142"/>
                  </a:cubicBezTo>
                  <a:lnTo>
                    <a:pt x="97488" y="1201000"/>
                  </a:lnTo>
                  <a:cubicBezTo>
                    <a:pt x="0" y="1201000"/>
                    <a:pt x="48984" y="1038730"/>
                    <a:pt x="48985" y="941243"/>
                  </a:cubicBezTo>
                  <a:cubicBezTo>
                    <a:pt x="48840" y="737647"/>
                    <a:pt x="48698" y="534050"/>
                    <a:pt x="48554" y="330454"/>
                  </a:cubicBezTo>
                  <a:cubicBezTo>
                    <a:pt x="57427" y="238211"/>
                    <a:pt x="24011" y="204443"/>
                    <a:pt x="53326" y="18293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1100" b="1" dirty="0">
                <a:solidFill>
                  <a:srgbClr val="07416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2691685" y="3011715"/>
              <a:ext cx="218430" cy="218430"/>
            </a:xfrm>
            <a:prstGeom prst="ellipse">
              <a:avLst/>
            </a:prstGeom>
            <a:solidFill>
              <a:srgbClr val="1C5594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de-DE" sz="1100" b="1" dirty="0">
                <a:solidFill>
                  <a:srgbClr val="07416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pieren 38"/>
          <p:cNvGrpSpPr/>
          <p:nvPr/>
        </p:nvGrpSpPr>
        <p:grpSpPr>
          <a:xfrm>
            <a:off x="7328274" y="4725144"/>
            <a:ext cx="1368152" cy="1368152"/>
            <a:chOff x="6380151" y="1772816"/>
            <a:chExt cx="1368152" cy="1368152"/>
          </a:xfrm>
        </p:grpSpPr>
        <p:grpSp>
          <p:nvGrpSpPr>
            <p:cNvPr id="21" name="Gruppieren 36"/>
            <p:cNvGrpSpPr/>
            <p:nvPr/>
          </p:nvGrpSpPr>
          <p:grpSpPr>
            <a:xfrm>
              <a:off x="6380151" y="1772816"/>
              <a:ext cx="1368152" cy="1368152"/>
              <a:chOff x="4013373" y="2870281"/>
              <a:chExt cx="1117255" cy="1117438"/>
            </a:xfrm>
          </p:grpSpPr>
          <p:sp>
            <p:nvSpPr>
              <p:cNvPr id="23" name="Ellipse 22"/>
              <p:cNvSpPr/>
              <p:nvPr/>
            </p:nvSpPr>
            <p:spPr>
              <a:xfrm>
                <a:off x="4013373" y="2870281"/>
                <a:ext cx="1117255" cy="1117438"/>
              </a:xfrm>
              <a:prstGeom prst="ellipse">
                <a:avLst/>
              </a:prstGeom>
              <a:solidFill>
                <a:srgbClr val="84B4E8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Ellipse 23"/>
              <p:cNvSpPr/>
              <p:nvPr/>
            </p:nvSpPr>
            <p:spPr>
              <a:xfrm>
                <a:off x="4050535" y="2914029"/>
                <a:ext cx="1042930" cy="1042929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22" name="Ellipse 4"/>
            <p:cNvSpPr/>
            <p:nvPr/>
          </p:nvSpPr>
          <p:spPr>
            <a:xfrm>
              <a:off x="6444208" y="2022897"/>
              <a:ext cx="1220797" cy="90204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>
                  <a:latin typeface="Lato" pitchFamily="34" charset="0"/>
                  <a:ea typeface="Lato" pitchFamily="34" charset="0"/>
                  <a:cs typeface="Lato" pitchFamily="34" charset="0"/>
                </a:rPr>
                <a:t>Twinning</a:t>
              </a:r>
              <a:br>
                <a:rPr lang="en-US" sz="1400" b="1" dirty="0" smtClean="0">
                  <a:latin typeface="Lato" pitchFamily="34" charset="0"/>
                  <a:ea typeface="Lato" pitchFamily="34" charset="0"/>
                  <a:cs typeface="Lato" pitchFamily="34" charset="0"/>
                </a:rPr>
              </a:br>
              <a:r>
                <a:rPr lang="en-US" sz="1400" b="1" dirty="0" smtClean="0">
                  <a:latin typeface="Lato" pitchFamily="34" charset="0"/>
                  <a:ea typeface="Lato" pitchFamily="34" charset="0"/>
                  <a:cs typeface="Lato" pitchFamily="34" charset="0"/>
                </a:rPr>
                <a:t>Results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</p:grpSp>
      <p:grpSp>
        <p:nvGrpSpPr>
          <p:cNvPr id="25" name="Gruppieren 27"/>
          <p:cNvGrpSpPr/>
          <p:nvPr/>
        </p:nvGrpSpPr>
        <p:grpSpPr>
          <a:xfrm>
            <a:off x="5629360" y="4740484"/>
            <a:ext cx="1352812" cy="1352812"/>
            <a:chOff x="770916" y="2004181"/>
            <a:chExt cx="1117126" cy="1117126"/>
          </a:xfrm>
        </p:grpSpPr>
        <p:sp>
          <p:nvSpPr>
            <p:cNvPr id="26" name="Träne 25"/>
            <p:cNvSpPr/>
            <p:nvPr/>
          </p:nvSpPr>
          <p:spPr>
            <a:xfrm rot="2700000">
              <a:off x="770916" y="2004181"/>
              <a:ext cx="1117126" cy="1117126"/>
            </a:xfrm>
            <a:prstGeom prst="teardrop">
              <a:avLst>
                <a:gd name="adj" fmla="val 100000"/>
              </a:avLst>
            </a:prstGeom>
            <a:solidFill>
              <a:srgbClr val="8EBAE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7" name="Gruppieren 8"/>
            <p:cNvGrpSpPr/>
            <p:nvPr/>
          </p:nvGrpSpPr>
          <p:grpSpPr>
            <a:xfrm>
              <a:off x="808014" y="2041279"/>
              <a:ext cx="1042930" cy="1042929"/>
              <a:chOff x="333050" y="877499"/>
              <a:chExt cx="1042930" cy="1042929"/>
            </a:xfrm>
          </p:grpSpPr>
          <p:sp>
            <p:nvSpPr>
              <p:cNvPr id="28" name="Ellipse 27"/>
              <p:cNvSpPr/>
              <p:nvPr/>
            </p:nvSpPr>
            <p:spPr>
              <a:xfrm>
                <a:off x="333050" y="877499"/>
                <a:ext cx="1042930" cy="1042929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Ellipse 4"/>
              <p:cNvSpPr/>
              <p:nvPr/>
            </p:nvSpPr>
            <p:spPr>
              <a:xfrm>
                <a:off x="352620" y="1026517"/>
                <a:ext cx="1008111" cy="744893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 smtClean="0">
                    <a:latin typeface="Lato" pitchFamily="34" charset="0"/>
                    <a:ea typeface="Lato" pitchFamily="34" charset="0"/>
                    <a:cs typeface="Lato" pitchFamily="34" charset="0"/>
                  </a:rPr>
                  <a:t>Twinning</a:t>
                </a:r>
                <a:br>
                  <a:rPr lang="en-US" sz="1400" b="1" dirty="0" smtClean="0">
                    <a:latin typeface="Lato" pitchFamily="34" charset="0"/>
                    <a:ea typeface="Lato" pitchFamily="34" charset="0"/>
                    <a:cs typeface="Lato" pitchFamily="34" charset="0"/>
                  </a:rPr>
                </a:br>
                <a:r>
                  <a:rPr lang="en-US" sz="1400" b="1" dirty="0" smtClean="0">
                    <a:latin typeface="Lato" pitchFamily="34" charset="0"/>
                    <a:ea typeface="Lato" pitchFamily="34" charset="0"/>
                    <a:cs typeface="Lato" pitchFamily="34" charset="0"/>
                  </a:rPr>
                  <a:t>Execution</a:t>
                </a:r>
              </a:p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 dirty="0"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</p:grpSp>
      </p:grpSp>
      <p:grpSp>
        <p:nvGrpSpPr>
          <p:cNvPr id="30" name="Gruppieren 22"/>
          <p:cNvGrpSpPr/>
          <p:nvPr/>
        </p:nvGrpSpPr>
        <p:grpSpPr>
          <a:xfrm>
            <a:off x="3946232" y="4702992"/>
            <a:ext cx="1352812" cy="1352812"/>
            <a:chOff x="770916" y="2004181"/>
            <a:chExt cx="1117126" cy="1117126"/>
          </a:xfrm>
        </p:grpSpPr>
        <p:sp>
          <p:nvSpPr>
            <p:cNvPr id="31" name="Träne 30"/>
            <p:cNvSpPr/>
            <p:nvPr/>
          </p:nvSpPr>
          <p:spPr>
            <a:xfrm rot="2700000">
              <a:off x="770916" y="2004181"/>
              <a:ext cx="1117126" cy="1117126"/>
            </a:xfrm>
            <a:prstGeom prst="teardrop">
              <a:avLst>
                <a:gd name="adj" fmla="val 100000"/>
              </a:avLst>
            </a:prstGeom>
            <a:solidFill>
              <a:srgbClr val="0271B7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2" name="Gruppieren 8"/>
            <p:cNvGrpSpPr/>
            <p:nvPr/>
          </p:nvGrpSpPr>
          <p:grpSpPr>
            <a:xfrm>
              <a:off x="808014" y="2041279"/>
              <a:ext cx="1042930" cy="1042929"/>
              <a:chOff x="333050" y="877499"/>
              <a:chExt cx="1042930" cy="1042929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333050" y="877499"/>
                <a:ext cx="1042930" cy="1042929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Ellipse 4"/>
              <p:cNvSpPr/>
              <p:nvPr/>
            </p:nvSpPr>
            <p:spPr>
              <a:xfrm>
                <a:off x="352620" y="1026517"/>
                <a:ext cx="1008111" cy="744893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 smtClean="0">
                    <a:latin typeface="Lato" pitchFamily="34" charset="0"/>
                    <a:ea typeface="Lato" pitchFamily="34" charset="0"/>
                    <a:cs typeface="Lato" pitchFamily="34" charset="0"/>
                  </a:rPr>
                  <a:t>Twinning</a:t>
                </a:r>
                <a:br>
                  <a:rPr lang="en-US" sz="1400" b="1" kern="1200" dirty="0" smtClean="0">
                    <a:latin typeface="Lato" pitchFamily="34" charset="0"/>
                    <a:ea typeface="Lato" pitchFamily="34" charset="0"/>
                    <a:cs typeface="Lato" pitchFamily="34" charset="0"/>
                  </a:rPr>
                </a:br>
                <a:r>
                  <a:rPr lang="en-US" sz="1400" b="1" kern="1200" dirty="0" smtClean="0">
                    <a:latin typeface="Lato" pitchFamily="34" charset="0"/>
                    <a:ea typeface="Lato" pitchFamily="34" charset="0"/>
                    <a:cs typeface="Lato" pitchFamily="34" charset="0"/>
                  </a:rPr>
                  <a:t>Evaluation</a:t>
                </a:r>
              </a:p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 dirty="0"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</p:grpSp>
      </p:grpSp>
      <p:grpSp>
        <p:nvGrpSpPr>
          <p:cNvPr id="35" name="Gruppieren 17"/>
          <p:cNvGrpSpPr/>
          <p:nvPr/>
        </p:nvGrpSpPr>
        <p:grpSpPr>
          <a:xfrm>
            <a:off x="2199636" y="4725144"/>
            <a:ext cx="1352812" cy="1352812"/>
            <a:chOff x="770916" y="2004181"/>
            <a:chExt cx="1117126" cy="1117126"/>
          </a:xfrm>
        </p:grpSpPr>
        <p:sp>
          <p:nvSpPr>
            <p:cNvPr id="36" name="Träne 35"/>
            <p:cNvSpPr/>
            <p:nvPr/>
          </p:nvSpPr>
          <p:spPr>
            <a:xfrm rot="2700000">
              <a:off x="770916" y="2004181"/>
              <a:ext cx="1117126" cy="1117126"/>
            </a:xfrm>
            <a:prstGeom prst="teardrop">
              <a:avLst>
                <a:gd name="adj" fmla="val 100000"/>
              </a:avLst>
            </a:prstGeom>
            <a:solidFill>
              <a:srgbClr val="1D599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7" name="Gruppieren 8"/>
            <p:cNvGrpSpPr/>
            <p:nvPr/>
          </p:nvGrpSpPr>
          <p:grpSpPr>
            <a:xfrm>
              <a:off x="808014" y="2041279"/>
              <a:ext cx="1042930" cy="1042929"/>
              <a:chOff x="333050" y="877499"/>
              <a:chExt cx="1042930" cy="1042929"/>
            </a:xfrm>
          </p:grpSpPr>
          <p:sp>
            <p:nvSpPr>
              <p:cNvPr id="38" name="Ellipse 37"/>
              <p:cNvSpPr/>
              <p:nvPr/>
            </p:nvSpPr>
            <p:spPr>
              <a:xfrm>
                <a:off x="333050" y="877499"/>
                <a:ext cx="1042930" cy="1042929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Ellipse 4"/>
              <p:cNvSpPr/>
              <p:nvPr/>
            </p:nvSpPr>
            <p:spPr>
              <a:xfrm>
                <a:off x="352620" y="1026517"/>
                <a:ext cx="1008111" cy="744893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 smtClean="0">
                    <a:latin typeface="Lato" pitchFamily="34" charset="0"/>
                    <a:ea typeface="Lato" pitchFamily="34" charset="0"/>
                    <a:cs typeface="Lato" pitchFamily="34" charset="0"/>
                  </a:rPr>
                  <a:t>Twinning</a:t>
                </a:r>
                <a:br>
                  <a:rPr lang="en-US" sz="1400" b="1" kern="1200" dirty="0" smtClean="0">
                    <a:latin typeface="Lato" pitchFamily="34" charset="0"/>
                    <a:ea typeface="Lato" pitchFamily="34" charset="0"/>
                    <a:cs typeface="Lato" pitchFamily="34" charset="0"/>
                  </a:rPr>
                </a:br>
                <a:r>
                  <a:rPr lang="en-US" sz="1400" b="1" kern="1200" dirty="0" smtClean="0">
                    <a:latin typeface="Lato" pitchFamily="34" charset="0"/>
                    <a:ea typeface="Lato" pitchFamily="34" charset="0"/>
                    <a:cs typeface="Lato" pitchFamily="34" charset="0"/>
                  </a:rPr>
                  <a:t>Call</a:t>
                </a:r>
              </a:p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 dirty="0" smtClean="0"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</p:grpSp>
      </p:grpSp>
      <p:grpSp>
        <p:nvGrpSpPr>
          <p:cNvPr id="40" name="Gruppieren 39"/>
          <p:cNvGrpSpPr/>
          <p:nvPr/>
        </p:nvGrpSpPr>
        <p:grpSpPr>
          <a:xfrm>
            <a:off x="470972" y="4725144"/>
            <a:ext cx="1352812" cy="1352812"/>
            <a:chOff x="770916" y="2004181"/>
            <a:chExt cx="1117126" cy="1117126"/>
          </a:xfrm>
        </p:grpSpPr>
        <p:sp>
          <p:nvSpPr>
            <p:cNvPr id="41" name="Träne 40"/>
            <p:cNvSpPr/>
            <p:nvPr/>
          </p:nvSpPr>
          <p:spPr>
            <a:xfrm rot="2700000">
              <a:off x="770916" y="2004181"/>
              <a:ext cx="1117126" cy="1117126"/>
            </a:xfrm>
            <a:prstGeom prst="teardrop">
              <a:avLst>
                <a:gd name="adj" fmla="val 100000"/>
              </a:avLst>
            </a:prstGeom>
            <a:solidFill>
              <a:srgbClr val="184A8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2" name="Gruppieren 8"/>
            <p:cNvGrpSpPr/>
            <p:nvPr/>
          </p:nvGrpSpPr>
          <p:grpSpPr>
            <a:xfrm>
              <a:off x="808014" y="2041279"/>
              <a:ext cx="1042930" cy="1042929"/>
              <a:chOff x="333050" y="877499"/>
              <a:chExt cx="1042930" cy="1042929"/>
            </a:xfrm>
          </p:grpSpPr>
          <p:sp>
            <p:nvSpPr>
              <p:cNvPr id="43" name="Ellipse 9"/>
              <p:cNvSpPr/>
              <p:nvPr/>
            </p:nvSpPr>
            <p:spPr>
              <a:xfrm>
                <a:off x="333050" y="877499"/>
                <a:ext cx="1042930" cy="1042929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Ellipse 4"/>
              <p:cNvSpPr/>
              <p:nvPr/>
            </p:nvSpPr>
            <p:spPr>
              <a:xfrm>
                <a:off x="352620" y="1026517"/>
                <a:ext cx="1008111" cy="744893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dirty="0" smtClean="0">
                    <a:latin typeface="Lato" pitchFamily="34" charset="0"/>
                    <a:ea typeface="Lato" pitchFamily="34" charset="0"/>
                    <a:cs typeface="Lato" pitchFamily="34" charset="0"/>
                  </a:rPr>
                  <a:t>Twinning</a:t>
                </a:r>
                <a:br>
                  <a:rPr lang="en-US" sz="1400" b="1" kern="1200" dirty="0" smtClean="0">
                    <a:latin typeface="Lato" pitchFamily="34" charset="0"/>
                    <a:ea typeface="Lato" pitchFamily="34" charset="0"/>
                    <a:cs typeface="Lato" pitchFamily="34" charset="0"/>
                  </a:rPr>
                </a:br>
                <a:r>
                  <a:rPr lang="en-US" sz="1400" b="1" kern="1200" dirty="0" smtClean="0">
                    <a:latin typeface="Lato" pitchFamily="34" charset="0"/>
                    <a:ea typeface="Lato" pitchFamily="34" charset="0"/>
                    <a:cs typeface="Lato" pitchFamily="34" charset="0"/>
                  </a:rPr>
                  <a:t>Preparation</a:t>
                </a:r>
              </a:p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kern="1200" dirty="0">
                  <a:latin typeface="Lato" pitchFamily="34" charset="0"/>
                  <a:ea typeface="Lato" pitchFamily="34" charset="0"/>
                  <a:cs typeface="Lato" pitchFamily="34" charset="0"/>
                </a:endParaRPr>
              </a:p>
            </p:txBody>
          </p:sp>
        </p:grpSp>
      </p:grpSp>
      <p:pic>
        <p:nvPicPr>
          <p:cNvPr id="50" name="Picture 2" descr="C:\Users\Lutz\AppData\Local\Microsoft\Windows\INetCache\IE\SFCF4803\Arbcom_ru_ready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1496" y="5544268"/>
            <a:ext cx="390144" cy="390144"/>
          </a:xfrm>
          <a:prstGeom prst="rect">
            <a:avLst/>
          </a:prstGeom>
          <a:noFill/>
        </p:spPr>
      </p:pic>
      <p:pic>
        <p:nvPicPr>
          <p:cNvPr id="51" name="Picture 2" descr="C:\Users\Lutz\AppData\Local\Microsoft\Windows\INetCache\IE\SFCF4803\Arbcom_ru_ready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7226" y="5509430"/>
            <a:ext cx="390144" cy="390144"/>
          </a:xfrm>
          <a:prstGeom prst="rect">
            <a:avLst/>
          </a:prstGeom>
          <a:noFill/>
        </p:spPr>
      </p:pic>
      <p:pic>
        <p:nvPicPr>
          <p:cNvPr id="52" name="Picture 2" descr="C:\Users\Lutz\AppData\Local\Microsoft\Windows\INetCache\IE\SFCF4803\Arbcom_ru_ready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9230" y="5509798"/>
            <a:ext cx="390144" cy="390144"/>
          </a:xfrm>
          <a:prstGeom prst="rect">
            <a:avLst/>
          </a:prstGeom>
          <a:noFill/>
        </p:spPr>
      </p:pic>
      <p:pic>
        <p:nvPicPr>
          <p:cNvPr id="54" name="Picture 5" descr="C:\Users\Lutz\AppData\Local\Microsoft\Windows\INetCache\IE\JIHC5C19\exclamation_mark_PNG3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9067" y="5517232"/>
            <a:ext cx="487565" cy="420436"/>
          </a:xfrm>
          <a:prstGeom prst="rect">
            <a:avLst/>
          </a:prstGeom>
          <a:noFill/>
        </p:spPr>
      </p:pic>
      <p:pic>
        <p:nvPicPr>
          <p:cNvPr id="55" name="Picture 5" descr="C:\Users\Lutz\AppData\Local\Microsoft\Windows\INetCache\IE\JIHC5C19\exclamation_mark_PNG3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6549" y="5517232"/>
            <a:ext cx="487565" cy="420436"/>
          </a:xfrm>
          <a:prstGeom prst="rect">
            <a:avLst/>
          </a:prstGeom>
          <a:noFill/>
        </p:spPr>
      </p:pic>
      <p:sp>
        <p:nvSpPr>
          <p:cNvPr id="49" name="Fußzeilenplatzhalter 26"/>
          <p:cNvSpPr>
            <a:spLocks noGrp="1"/>
          </p:cNvSpPr>
          <p:nvPr>
            <p:ph type="ftr" sz="quarter" idx="11"/>
          </p:nvPr>
        </p:nvSpPr>
        <p:spPr>
          <a:xfrm>
            <a:off x="1547664" y="6409149"/>
            <a:ext cx="6120680" cy="365125"/>
          </a:xfrm>
        </p:spPr>
        <p:txBody>
          <a:bodyPr/>
          <a:lstStyle/>
          <a:p>
            <a:r>
              <a:rPr lang="en-US" dirty="0" smtClean="0"/>
              <a:t>Dissemination Event, Sarajevo </a:t>
            </a:r>
            <a:endParaRPr lang="en-GB" dirty="0"/>
          </a:p>
        </p:txBody>
      </p:sp>
      <p:sp>
        <p:nvSpPr>
          <p:cNvPr id="18" name="Textfeld 17"/>
          <p:cNvSpPr txBox="1"/>
          <p:nvPr/>
        </p:nvSpPr>
        <p:spPr>
          <a:xfrm>
            <a:off x="251520" y="6093296"/>
            <a:ext cx="31149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1 </a:t>
            </a:r>
            <a:r>
              <a:rPr lang="en-GB" sz="1100" dirty="0">
                <a:hlinkClick r:id="rId6"/>
              </a:rPr>
              <a:t>http://</a:t>
            </a:r>
            <a:r>
              <a:rPr lang="en-GB" sz="1100" dirty="0" smtClean="0">
                <a:hlinkClick r:id="rId6"/>
              </a:rPr>
              <a:t>www.scale-aha.eu/home.html</a:t>
            </a:r>
            <a:endParaRPr lang="en-GB" sz="1100" dirty="0" smtClean="0"/>
          </a:p>
          <a:p>
            <a:r>
              <a:rPr lang="en-GB" sz="1100" dirty="0"/>
              <a:t>2 </a:t>
            </a:r>
            <a:r>
              <a:rPr lang="en-GB" sz="1100" dirty="0">
                <a:hlinkClick r:id="rId7"/>
              </a:rPr>
              <a:t>https://</a:t>
            </a:r>
            <a:r>
              <a:rPr lang="en-GB" sz="1100" dirty="0" smtClean="0">
                <a:hlinkClick r:id="rId7"/>
              </a:rPr>
              <a:t>cordis.europa.eu/project/rcn/211372/en</a:t>
            </a:r>
            <a:r>
              <a:rPr lang="en-GB" sz="1100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543977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Twinning scope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34C2-4083-4CC0-97B4-400ADDA9603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3" name="Fußzeilenplatzhalter 26"/>
          <p:cNvSpPr>
            <a:spLocks noGrp="1"/>
          </p:cNvSpPr>
          <p:nvPr>
            <p:ph type="ftr" sz="quarter" idx="11"/>
          </p:nvPr>
        </p:nvSpPr>
        <p:spPr>
          <a:xfrm>
            <a:off x="1547664" y="6409149"/>
            <a:ext cx="6120680" cy="365125"/>
          </a:xfrm>
        </p:spPr>
        <p:txBody>
          <a:bodyPr/>
          <a:lstStyle/>
          <a:p>
            <a:r>
              <a:rPr lang="en-US" dirty="0" smtClean="0"/>
              <a:t>Dissemination Event, Sarajevo </a:t>
            </a:r>
            <a:endParaRPr lang="en-GB" dirty="0"/>
          </a:p>
        </p:txBody>
      </p:sp>
      <p:sp>
        <p:nvSpPr>
          <p:cNvPr id="24" name="Datumsplatzhalter 3"/>
          <p:cNvSpPr>
            <a:spLocks noGrp="1"/>
          </p:cNvSpPr>
          <p:nvPr>
            <p:ph type="dt" sz="half" idx="10"/>
          </p:nvPr>
        </p:nvSpPr>
        <p:spPr>
          <a:xfrm>
            <a:off x="241176" y="6409149"/>
            <a:ext cx="1162472" cy="365125"/>
          </a:xfrm>
        </p:spPr>
        <p:txBody>
          <a:bodyPr/>
          <a:lstStyle/>
          <a:p>
            <a:r>
              <a:rPr lang="de-DE" dirty="0" smtClean="0"/>
              <a:t>22.10.2019</a:t>
            </a:r>
            <a:endParaRPr lang="en-GB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236652" y="1628800"/>
            <a:ext cx="4519046" cy="979879"/>
            <a:chOff x="236652" y="1124744"/>
            <a:chExt cx="4519046" cy="979879"/>
          </a:xfrm>
        </p:grpSpPr>
        <p:sp>
          <p:nvSpPr>
            <p:cNvPr id="2403" name="Richtungspfeil 2402"/>
            <p:cNvSpPr/>
            <p:nvPr/>
          </p:nvSpPr>
          <p:spPr>
            <a:xfrm>
              <a:off x="241176" y="1129846"/>
              <a:ext cx="4514522" cy="720080"/>
            </a:xfrm>
            <a:prstGeom prst="homePlat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5" name="Textfeld 2404"/>
            <p:cNvSpPr txBox="1"/>
            <p:nvPr/>
          </p:nvSpPr>
          <p:spPr>
            <a:xfrm>
              <a:off x="236652" y="1222192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Knowledge Exchange</a:t>
              </a:r>
              <a:endParaRPr lang="de-DE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406" name="Textfeld 2405"/>
            <p:cNvSpPr txBox="1"/>
            <p:nvPr/>
          </p:nvSpPr>
          <p:spPr>
            <a:xfrm>
              <a:off x="1403648" y="1124744"/>
              <a:ext cx="31096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Focus on exchange of know how, capacity building &amp; training (e.g. staff skills)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36652" y="1827624"/>
              <a:ext cx="4047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Maximal cost for one twinning: € 5,000</a:t>
              </a:r>
              <a:endParaRPr lang="en-GB" sz="1200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229218" y="2717857"/>
            <a:ext cx="4526480" cy="978376"/>
            <a:chOff x="229218" y="2187664"/>
            <a:chExt cx="4526480" cy="978376"/>
          </a:xfrm>
        </p:grpSpPr>
        <p:sp>
          <p:nvSpPr>
            <p:cNvPr id="304" name="Richtungspfeil 303"/>
            <p:cNvSpPr/>
            <p:nvPr/>
          </p:nvSpPr>
          <p:spPr>
            <a:xfrm>
              <a:off x="241176" y="2192766"/>
              <a:ext cx="4514522" cy="720080"/>
            </a:xfrm>
            <a:prstGeom prst="homePlat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Textfeld 304"/>
            <p:cNvSpPr txBox="1"/>
            <p:nvPr/>
          </p:nvSpPr>
          <p:spPr>
            <a:xfrm>
              <a:off x="229218" y="2396254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Adaptation</a:t>
              </a:r>
              <a:endParaRPr lang="de-DE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06" name="Textfeld 305"/>
            <p:cNvSpPr txBox="1"/>
            <p:nvPr/>
          </p:nvSpPr>
          <p:spPr>
            <a:xfrm>
              <a:off x="1411082" y="2187664"/>
              <a:ext cx="31022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Focus on adaption of mature innovation to local conditions ( e.g. translation  into local language)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236652" y="2889041"/>
              <a:ext cx="4047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Maximal cost for one twinning: € 9,500</a:t>
              </a:r>
              <a:endParaRPr lang="en-GB" sz="1200" dirty="0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229218" y="3810513"/>
            <a:ext cx="4526480" cy="983478"/>
            <a:chOff x="229218" y="3337022"/>
            <a:chExt cx="4526480" cy="983478"/>
          </a:xfrm>
        </p:grpSpPr>
        <p:sp>
          <p:nvSpPr>
            <p:cNvPr id="307" name="Richtungspfeil 306"/>
            <p:cNvSpPr/>
            <p:nvPr/>
          </p:nvSpPr>
          <p:spPr>
            <a:xfrm>
              <a:off x="241176" y="3356992"/>
              <a:ext cx="4514522" cy="720080"/>
            </a:xfrm>
            <a:prstGeom prst="homePlat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Textfeld 307"/>
            <p:cNvSpPr txBox="1"/>
            <p:nvPr/>
          </p:nvSpPr>
          <p:spPr>
            <a:xfrm>
              <a:off x="229218" y="3454297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Partial Adoption</a:t>
              </a:r>
              <a:endParaRPr lang="de-DE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09" name="Textfeld 308"/>
            <p:cNvSpPr txBox="1"/>
            <p:nvPr/>
          </p:nvSpPr>
          <p:spPr>
            <a:xfrm>
              <a:off x="1425950" y="3337022"/>
              <a:ext cx="32067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Focus on implementing elements of the innovation using locally available infrastructure (e.g. software, strategy, …)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29218" y="4043501"/>
              <a:ext cx="4047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Maximal cost for one twinning: € 17,000</a:t>
              </a:r>
              <a:endParaRPr lang="en-GB" sz="1200" dirty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229218" y="4947773"/>
            <a:ext cx="4526480" cy="962122"/>
            <a:chOff x="229218" y="4418528"/>
            <a:chExt cx="4526480" cy="962122"/>
          </a:xfrm>
        </p:grpSpPr>
        <p:sp>
          <p:nvSpPr>
            <p:cNvPr id="15" name="Richtungspfeil 14"/>
            <p:cNvSpPr/>
            <p:nvPr/>
          </p:nvSpPr>
          <p:spPr>
            <a:xfrm>
              <a:off x="241176" y="4431064"/>
              <a:ext cx="4514522" cy="720080"/>
            </a:xfrm>
            <a:prstGeom prst="homePlate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29218" y="4535803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Full Adoption /Acquisition</a:t>
              </a:r>
              <a:endParaRPr lang="en-GB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425950" y="4418528"/>
              <a:ext cx="31563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bg1"/>
                  </a:solidFill>
                </a:rPr>
                <a:t>Focus on implementing of the innovation in its full scope using locally available infrastructure (fully adopter managed)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229218" y="5103651"/>
              <a:ext cx="4047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Maximal cost for one twinning: € 43,000</a:t>
              </a:r>
              <a:endParaRPr lang="en-GB" sz="1200" dirty="0"/>
            </a:p>
          </p:txBody>
        </p:sp>
      </p:grpSp>
      <p:graphicFrame>
        <p:nvGraphicFramePr>
          <p:cNvPr id="41" name="Diagramm 40"/>
          <p:cNvGraphicFramePr>
            <a:graphicFrameLocks/>
          </p:cNvGraphicFramePr>
          <p:nvPr>
            <p:extLst/>
          </p:nvPr>
        </p:nvGraphicFramePr>
        <p:xfrm>
          <a:off x="4582306" y="8492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Diagramm 41"/>
          <p:cNvGraphicFramePr>
            <a:graphicFrameLocks/>
          </p:cNvGraphicFramePr>
          <p:nvPr>
            <p:extLst/>
          </p:nvPr>
        </p:nvGraphicFramePr>
        <p:xfrm>
          <a:off x="4730506" y="36291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9469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573416" cy="704237"/>
          </a:xfrm>
        </p:spPr>
        <p:txBody>
          <a:bodyPr/>
          <a:lstStyle/>
          <a:p>
            <a:r>
              <a:rPr lang="en-GB" sz="2400" dirty="0" smtClean="0"/>
              <a:t>Twinning activities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412776"/>
            <a:ext cx="4968552" cy="2376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1800" dirty="0" smtClean="0"/>
              <a:t>Contractually agreed activities &amp; deliverables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1800" dirty="0" smtClean="0"/>
              <a:t>Transfer of digital innovation &amp; know-how to at least one </a:t>
            </a:r>
            <a: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Twinning Adopter </a:t>
            </a:r>
            <a:r>
              <a:rPr lang="en-GB" sz="1800" dirty="0" smtClean="0"/>
              <a:t>region from another region or organisation </a:t>
            </a:r>
            <a:r>
              <a:rPr lang="en-GB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(Twinning Originator</a:t>
            </a:r>
            <a: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GB" sz="1800" dirty="0" smtClean="0"/>
              <a:t>.</a:t>
            </a:r>
            <a: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GB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1800" dirty="0" smtClean="0"/>
              <a:t>Twinning Originator and Twinning Adopter(s) must be from different countries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22.10.2019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34C2-4083-4CC0-97B4-400ADDA9603F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" t="41862" r="1688" b="40905"/>
          <a:stretch>
            <a:fillRect/>
          </a:stretch>
        </p:blipFill>
        <p:spPr>
          <a:xfrm>
            <a:off x="701906" y="4819891"/>
            <a:ext cx="7880079" cy="1081580"/>
          </a:xfrm>
          <a:prstGeom prst="rect">
            <a:avLst/>
          </a:prstGeom>
        </p:spPr>
      </p:pic>
      <p:sp>
        <p:nvSpPr>
          <p:cNvPr id="8" name="Fußzeilenplatzhalter 26"/>
          <p:cNvSpPr>
            <a:spLocks noGrp="1"/>
          </p:cNvSpPr>
          <p:nvPr>
            <p:ph type="ftr" sz="quarter" idx="11"/>
          </p:nvPr>
        </p:nvSpPr>
        <p:spPr>
          <a:xfrm>
            <a:off x="1547664" y="6409149"/>
            <a:ext cx="6120680" cy="365125"/>
          </a:xfrm>
        </p:spPr>
        <p:txBody>
          <a:bodyPr/>
          <a:lstStyle/>
          <a:p>
            <a:r>
              <a:rPr lang="en-US" dirty="0" smtClean="0"/>
              <a:t>Dissemination Event, Sarajevo </a:t>
            </a:r>
            <a:endParaRPr lang="en-GB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251520" y="3780656"/>
            <a:ext cx="5688632" cy="2096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1D599C"/>
              </a:buClr>
              <a:buFont typeface="Arial" pitchFamily="34" charset="0"/>
              <a:buChar char="►"/>
              <a:defRPr sz="2200" kern="120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1D599C"/>
              </a:buClr>
              <a:buFont typeface="Wingdings 3" pitchFamily="18" charset="2"/>
              <a:buChar char="w"/>
              <a:defRPr sz="1800" kern="120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1D599C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1D599C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1D599C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800" dirty="0" smtClean="0"/>
              <a:t>Further analytical support instrument provided by DHE  (Leads: </a:t>
            </a:r>
            <a:r>
              <a:rPr lang="en-GB" sz="1800" dirty="0" err="1" smtClean="0"/>
              <a:t>Funka</a:t>
            </a:r>
            <a:r>
              <a:rPr lang="en-GB" sz="1800" dirty="0" smtClean="0"/>
              <a:t>, IFIC</a:t>
            </a:r>
            <a:r>
              <a:rPr lang="en-US" sz="1800" dirty="0" smtClean="0"/>
              <a:t>) </a:t>
            </a:r>
            <a:endParaRPr lang="de-DE" sz="1800" dirty="0"/>
          </a:p>
        </p:txBody>
      </p:sp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720632"/>
              </p:ext>
            </p:extLst>
          </p:nvPr>
        </p:nvGraphicFramePr>
        <p:xfrm>
          <a:off x="4788024" y="13934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95148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933456" cy="720080"/>
          </a:xfrm>
        </p:spPr>
        <p:txBody>
          <a:bodyPr/>
          <a:lstStyle/>
          <a:p>
            <a:r>
              <a:rPr lang="en-GB" dirty="0" smtClean="0"/>
              <a:t>Citizens’ secure access to &amp; sharing of their data across borders   </a:t>
            </a:r>
            <a:r>
              <a:rPr lang="en-GB" sz="1800" dirty="0" smtClean="0"/>
              <a:t>(Lead: SPMS</a:t>
            </a:r>
            <a:r>
              <a:rPr lang="en-GB" sz="1800" dirty="0"/>
              <a:t>, </a:t>
            </a:r>
            <a:r>
              <a:rPr lang="en-GB" sz="1800" dirty="0" smtClean="0"/>
              <a:t>Portugal)</a:t>
            </a:r>
            <a:endParaRPr lang="en-GB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1960" y="1340768"/>
            <a:ext cx="4703004" cy="48245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Multi-stakeholder Community I</a:t>
            </a:r>
            <a:b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800" dirty="0" smtClean="0"/>
              <a:t>Collaboration on citizens’ secure access to and management of their own health data; sharing of data across borders</a:t>
            </a:r>
          </a:p>
          <a:p>
            <a:pPr marL="342900" lvl="1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►"/>
            </a:pPr>
            <a:r>
              <a:rPr lang="en-US" dirty="0" smtClean="0"/>
              <a:t>Common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agenda </a:t>
            </a:r>
            <a:r>
              <a:rPr lang="en-US" dirty="0"/>
              <a:t>on how to advance digital health literacy</a:t>
            </a:r>
          </a:p>
          <a:p>
            <a:pPr marL="342900" lvl="1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►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 ways </a:t>
            </a:r>
            <a:r>
              <a:rPr lang="en-US" dirty="0"/>
              <a:t>for sharing data across borders</a:t>
            </a:r>
          </a:p>
          <a:p>
            <a:pPr marL="342900" lvl="1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►"/>
            </a:pPr>
            <a:r>
              <a:rPr lang="en-US" dirty="0"/>
              <a:t>Efforts towards 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adoption</a:t>
            </a:r>
            <a:r>
              <a:rPr lang="en-US" dirty="0"/>
              <a:t> of the European Electronic Health Record exchange format</a:t>
            </a:r>
          </a:p>
          <a:p>
            <a:pPr marL="342900" lvl="1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►"/>
            </a:pPr>
            <a:r>
              <a:rPr lang="en-US" dirty="0"/>
              <a:t>European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guidelines</a:t>
            </a:r>
            <a:r>
              <a:rPr lang="en-US" dirty="0"/>
              <a:t> for citizen-controlled data governance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22.10.2019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34C2-4083-4CC0-97B4-400ADDA9603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Rechteck 6"/>
          <p:cNvSpPr/>
          <p:nvPr/>
        </p:nvSpPr>
        <p:spPr>
          <a:xfrm>
            <a:off x="395536" y="1412776"/>
            <a:ext cx="3600400" cy="3384376"/>
          </a:xfrm>
          <a:prstGeom prst="rect">
            <a:avLst/>
          </a:prstGeom>
          <a:gradFill flip="none" rotWithShape="1">
            <a:gsLst>
              <a:gs pos="0">
                <a:srgbClr val="1D599C"/>
              </a:gs>
              <a:gs pos="100000">
                <a:srgbClr val="2269B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2" descr="T:\DHE\Templates and Visuals\Visuals\CP1\CP1 reworked v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77" y="1631355"/>
            <a:ext cx="3270319" cy="2803203"/>
          </a:xfrm>
          <a:prstGeom prst="rect">
            <a:avLst/>
          </a:prstGeom>
          <a:noFill/>
        </p:spPr>
      </p:pic>
      <p:sp>
        <p:nvSpPr>
          <p:cNvPr id="9" name="Fußzeilenplatzhalter 26"/>
          <p:cNvSpPr>
            <a:spLocks noGrp="1"/>
          </p:cNvSpPr>
          <p:nvPr>
            <p:ph type="ftr" sz="quarter" idx="11"/>
          </p:nvPr>
        </p:nvSpPr>
        <p:spPr>
          <a:xfrm>
            <a:off x="1547664" y="6409149"/>
            <a:ext cx="6120680" cy="365125"/>
          </a:xfrm>
        </p:spPr>
        <p:txBody>
          <a:bodyPr/>
          <a:lstStyle/>
          <a:p>
            <a:r>
              <a:rPr lang="en-US" dirty="0" smtClean="0"/>
              <a:t>Dissemination Event, Sarajevo 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DHE">
      <a:dk1>
        <a:sysClr val="windowText" lastClr="000000"/>
      </a:dk1>
      <a:lt1>
        <a:sysClr val="window" lastClr="FFFFFF"/>
      </a:lt1>
      <a:dk2>
        <a:srgbClr val="133B67"/>
      </a:dk2>
      <a:lt2>
        <a:srgbClr val="76BDD0"/>
      </a:lt2>
      <a:accent1>
        <a:srgbClr val="F3A654"/>
      </a:accent1>
      <a:accent2>
        <a:srgbClr val="EA585C"/>
      </a:accent2>
      <a:accent3>
        <a:srgbClr val="82C365"/>
      </a:accent3>
      <a:accent4>
        <a:srgbClr val="9B67AD"/>
      </a:accent4>
      <a:accent5>
        <a:srgbClr val="E4EDF4"/>
      </a:accent5>
      <a:accent6>
        <a:srgbClr val="1D599C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1063</Words>
  <Application>Microsoft Office PowerPoint</Application>
  <PresentationFormat>Bildschirmpräsentation (4:3)</PresentationFormat>
  <Paragraphs>196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Aharoni</vt:lpstr>
      <vt:lpstr>Arial</vt:lpstr>
      <vt:lpstr>Calibri</vt:lpstr>
      <vt:lpstr>Kalinga</vt:lpstr>
      <vt:lpstr>Lato</vt:lpstr>
      <vt:lpstr>Lato Black</vt:lpstr>
      <vt:lpstr>Times New Roman</vt:lpstr>
      <vt:lpstr>Wingdings 3</vt:lpstr>
      <vt:lpstr>Larissa-Design</vt:lpstr>
      <vt:lpstr>DigitalHealthEurope</vt:lpstr>
      <vt:lpstr>DigitalHealthEurope (DHE) in a nutshell</vt:lpstr>
      <vt:lpstr>Background </vt:lpstr>
      <vt:lpstr>Operational objectives </vt:lpstr>
      <vt:lpstr>Overview of key activities</vt:lpstr>
      <vt:lpstr>The twinning scheme   (Lead: empirica) </vt:lpstr>
      <vt:lpstr>Twinning scope</vt:lpstr>
      <vt:lpstr>Twinning activities</vt:lpstr>
      <vt:lpstr>Citizens’ secure access to &amp; sharing of their data across borders   (Lead: SPMS, Portugal)</vt:lpstr>
      <vt:lpstr>Better data to advance research, disease prevention and personalised health &amp; care  (Lead: EuroRec)</vt:lpstr>
      <vt:lpstr>Citizen empowerment, interaction with health care provider   (Lead: European Patients‘ Forum)</vt:lpstr>
      <vt:lpstr>Key outcomes</vt:lpstr>
      <vt:lpstr>Vision of EU coordination &amp; support (Lead: empirica)</vt:lpstr>
      <vt:lpstr>Thank you for your attention!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Strahil</dc:creator>
  <cp:lastModifiedBy>Lutz Kubitschke</cp:lastModifiedBy>
  <cp:revision>276</cp:revision>
  <dcterms:created xsi:type="dcterms:W3CDTF">2015-12-03T09:33:27Z</dcterms:created>
  <dcterms:modified xsi:type="dcterms:W3CDTF">2019-10-22T06:51:05Z</dcterms:modified>
</cp:coreProperties>
</file>